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69" r:id="rId21"/>
    <p:sldId id="282" r:id="rId22"/>
    <p:sldId id="281" r:id="rId23"/>
    <p:sldId id="276" r:id="rId24"/>
    <p:sldId id="278" r:id="rId25"/>
    <p:sldId id="279" r:id="rId26"/>
    <p:sldId id="280" r:id="rId27"/>
    <p:sldId id="283" r:id="rId28"/>
    <p:sldId id="284" r:id="rId29"/>
    <p:sldId id="285" r:id="rId30"/>
    <p:sldId id="288" r:id="rId31"/>
    <p:sldId id="287" r:id="rId32"/>
    <p:sldId id="286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vers, Ryan" initials="TR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5CA"/>
    <a:srgbClr val="003E74"/>
    <a:srgbClr val="9D9D9D"/>
    <a:srgbClr val="002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2"/>
    <p:restoredTop sz="94643"/>
  </p:normalViewPr>
  <p:slideViewPr>
    <p:cSldViewPr snapToGrid="0" snapToObjects="1">
      <p:cViewPr>
        <p:scale>
          <a:sx n="132" d="100"/>
          <a:sy n="132" d="100"/>
        </p:scale>
        <p:origin x="384" y="-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-253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1T11:21:46.431" idx="1">
    <p:pos x="5472" y="835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 smtClean="0">
                <a:solidFill>
                  <a:srgbClr val="003E74"/>
                </a:solidFill>
              </a:rPr>
              <a:t>Name of presentation</a:t>
            </a:r>
            <a:endParaRPr lang="en-US" b="1" dirty="0">
              <a:solidFill>
                <a:srgbClr val="003E74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982D9-5746-C64A-A60F-C383F71E637B}" type="datetime3">
              <a:rPr lang="en-GB" smtClean="0">
                <a:solidFill>
                  <a:srgbClr val="003E74"/>
                </a:solidFill>
              </a:rPr>
              <a:t>21 March, 2018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4C18F9C6-E373-244C-9CAF-B15406B57DC8}" type="datetime3">
              <a:rPr lang="en-GB" smtClean="0"/>
              <a:t>21 March, 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9E860A8-081C-FE4E-8AAB-588416E38B21}" type="datetime3">
              <a:rPr lang="en-GB" smtClean="0"/>
              <a:t>21 March,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1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5E1C5AA-A971-E240-ABCD-F90E320A4505}" type="datetime3">
              <a:rPr lang="en-GB" smtClean="0"/>
              <a:t>21 March,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13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57124"/>
            <a:ext cx="6400800" cy="45338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572517"/>
            <a:ext cx="8229600" cy="857250"/>
          </a:xfrm>
        </p:spPr>
        <p:txBody>
          <a:bodyPr/>
          <a:lstStyle>
            <a:lvl1pPr algn="l"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955186"/>
            <a:ext cx="6400800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 smtClean="0"/>
              <a:t>Click to edit author name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082581"/>
            <a:ext cx="3711608" cy="718386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159487"/>
            <a:ext cx="3711608" cy="1615001"/>
          </a:xfrm>
        </p:spPr>
        <p:txBody>
          <a:bodyPr/>
          <a:lstStyle>
            <a:lvl1pPr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118513"/>
            <a:ext cx="3601176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 smtClean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159669"/>
            <a:ext cx="3930650" cy="321370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9936"/>
            <a:ext cx="8229600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1759936"/>
            <a:ext cx="3950878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1759936"/>
            <a:ext cx="3950878" cy="1948997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 smtClean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890251"/>
            <a:ext cx="3951287" cy="48312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 smtClean="0"/>
              <a:t>Click to add quote attribution</a:t>
            </a:r>
            <a:endParaRPr lang="en-US" dirty="0" smtClean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4" y="1759937"/>
            <a:ext cx="3951287" cy="197660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942710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smtClean="0"/>
              <a:t>Click to add caption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8229601" cy="263902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smtClean="0"/>
              <a:t>Click to add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3951287" cy="261141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smtClean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4" y="1115932"/>
            <a:ext cx="3951287" cy="1479401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4" y="2816214"/>
            <a:ext cx="3951287" cy="155715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lege_Powerpoint_Background_16-9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9936"/>
            <a:ext cx="8229600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virgilio.mib.infn.it/labdida/lib/exe/fetch.php?id=laboratorio_di_fisica_delle_particelle&amp;cache=cache&amp;media=relazionelaboratoriogamma.pdf" TargetMode="External"/><Relationship Id="rId4" Type="http://schemas.openxmlformats.org/officeDocument/2006/relationships/hyperlink" Target="https://ocw.mit.edu/courses/nuclear-engineering/22-101-applied-nuclear-physics-fall-2006/lecture-notes/lec20.pdf" TargetMode="External"/><Relationship Id="rId5" Type="http://schemas.openxmlformats.org/officeDocument/2006/relationships/hyperlink" Target="http://lappweb.in2p3.fr/~maire/tutorials/compton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blogs.scientificamerican.com/observations/is-that-airport-security-scanner-really-safe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Relationship Id="rId3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3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3302020"/>
            <a:ext cx="6400800" cy="45338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3E74"/>
                </a:solidFill>
              </a:rPr>
              <a:t>MSci Viva Presentation Slides</a:t>
            </a:r>
            <a:endParaRPr lang="en-US" dirty="0">
              <a:solidFill>
                <a:srgbClr val="003E74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914649"/>
            <a:ext cx="8229600" cy="857250"/>
          </a:xfrm>
        </p:spPr>
        <p:txBody>
          <a:bodyPr/>
          <a:lstStyle/>
          <a:p>
            <a:pPr algn="ctr"/>
            <a:r>
              <a:rPr lang="en-US" sz="3200" dirty="0" smtClean="0"/>
              <a:t>Detection of Improvised Explosive Devices using Neutron Activation and Gamma Spectroscopy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Ryan D. Travers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54068" y="4833048"/>
            <a:ext cx="28993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1</a:t>
            </a:r>
            <a:endParaRPr lang="en-US" sz="1200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368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3"/>
    </mc:Choice>
    <mc:Fallback>
      <p:transition spd="slow" advTm="281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5" y="931143"/>
            <a:ext cx="6132790" cy="35228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6553924" y="938042"/>
                <a:ext cx="2132876" cy="349630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0085CA"/>
                  </a:buClr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rgbClr val="0085CA"/>
                  </a:buClr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rgbClr val="0085CA"/>
                  </a:buClr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rgbClr val="0085CA"/>
                  </a:buClr>
                  <a:buFont typeface="Arial"/>
                  <a:buChar char="–"/>
                  <a:defRPr sz="1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rgbClr val="0085CA"/>
                  </a:buClr>
                  <a:buFont typeface="Arial"/>
                  <a:buChar char="»"/>
                  <a:defRPr sz="1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1600" b="0" dirty="0" smtClean="0">
                    <a:ea typeface="Cambria Math" charset="0"/>
                    <a:cs typeface="Cambria Math" charset="0"/>
                  </a:rPr>
                  <a:t>Thicknesses,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en-GB" sz="1600" b="0" dirty="0" smtClean="0">
                    <a:ea typeface="Cambria Math" charset="0"/>
                    <a:cs typeface="Cambria Math" charset="0"/>
                  </a:rPr>
                  <a:t>, calculated for</a:t>
                </a:r>
                <a:r>
                  <a:rPr lang="en-GB" sz="1600" b="0" dirty="0" smtClean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N</m:t>
                    </m:r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=1.5</m:t>
                    </m:r>
                  </m:oMath>
                </a14:m>
                <a:r>
                  <a:rPr lang="en-GB" sz="1600" b="0" dirty="0" smtClean="0"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</m:oMath>
                </a14:m>
                <a:r>
                  <a:rPr lang="en-GB" sz="1600" b="0" dirty="0" smtClean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10</m:t>
                    </m:r>
                  </m:oMath>
                </a14:m>
                <a:endParaRPr lang="en-GB" sz="1600" b="0" dirty="0" smtClean="0"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</m:oMath>
                </a14:m>
                <a:r>
                  <a:rPr lang="en-GB" sz="1600" b="0" dirty="0" smtClean="0">
                    <a:ea typeface="Cambria Math" charset="0"/>
                    <a:cs typeface="Cambria Math" charset="0"/>
                  </a:rPr>
                  <a:t>: </a:t>
                </a:r>
                <a:r>
                  <a:rPr lang="en-GB" sz="1600" b="0" dirty="0" smtClean="0">
                    <a:ea typeface="Cambria Math" charset="0"/>
                    <a:cs typeface="Cambria Math" charset="0"/>
                  </a:rPr>
                  <a:t>ratio between the transmission ratios for photons with the smallest and second smallest absorption cross sections</a:t>
                </a:r>
              </a:p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GB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𝑙𝑛</m:t>
                        </m:r>
                        <m:r>
                          <a:rPr lang="en-GB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r-H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GB" sz="1600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924" y="938042"/>
                <a:ext cx="2132876" cy="3496305"/>
              </a:xfrm>
              <a:prstGeom prst="rect">
                <a:avLst/>
              </a:prstGeom>
              <a:blipFill rotWithShape="0">
                <a:blip r:embed="rId3"/>
                <a:stretch>
                  <a:fillRect l="-1143" t="-524" r="-2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rgbClr val="003E74"/>
                </a:solidFill>
              </a:rPr>
              <a:t>10</a:t>
            </a:r>
            <a:endParaRPr lang="en-US" sz="1200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34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98"/>
    </mc:Choice>
    <mc:Fallback>
      <p:transition spd="slow" advTm="60598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6553924" y="938042"/>
                <a:ext cx="2132876" cy="349630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0085CA"/>
                  </a:buClr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rgbClr val="0085CA"/>
                  </a:buClr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rgbClr val="0085CA"/>
                  </a:buClr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rgbClr val="0085CA"/>
                  </a:buClr>
                  <a:buFont typeface="Arial"/>
                  <a:buChar char="–"/>
                  <a:defRPr sz="1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rgbClr val="0085CA"/>
                  </a:buClr>
                  <a:buFont typeface="Arial"/>
                  <a:buChar char="»"/>
                  <a:defRPr sz="1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1600" b="0" dirty="0" smtClean="0">
                    <a:ea typeface="Cambria Math" charset="0"/>
                    <a:cs typeface="Cambria Math" charset="0"/>
                  </a:rPr>
                  <a:t>Thicknesses used to calculate  transmission ratios:</a:t>
                </a:r>
              </a:p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GB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GB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GB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GB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  <m:r>
                          <a:rPr lang="en-GB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p>
                    </m:sSup>
                  </m:oMath>
                </a14:m>
                <a:endParaRPr lang="en-GB" sz="1600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GB" sz="1600" b="0" dirty="0" smtClean="0">
                    <a:ea typeface="Cambria Math" charset="0"/>
                    <a:cs typeface="Cambria Math" charset="0"/>
                  </a:rPr>
                  <a:t>Exponential attenuation means signal cannot be separated from statistical fluctuations</a:t>
                </a:r>
              </a:p>
              <a:p>
                <a:endParaRPr lang="en-GB" sz="1600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924" y="938042"/>
                <a:ext cx="2132876" cy="3496305"/>
              </a:xfrm>
              <a:prstGeom prst="rect">
                <a:avLst/>
              </a:prstGeom>
              <a:blipFill rotWithShape="0">
                <a:blip r:embed="rId3"/>
                <a:stretch>
                  <a:fillRect l="-1143" t="-524" r="-3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714598"/>
              </p:ext>
            </p:extLst>
          </p:nvPr>
        </p:nvGraphicFramePr>
        <p:xfrm>
          <a:off x="3847516" y="228005"/>
          <a:ext cx="2567395" cy="884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153"/>
                <a:gridCol w="695722"/>
                <a:gridCol w="731520"/>
              </a:tblGrid>
              <a:tr h="33576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Attenuations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N=1.5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N=2</a:t>
                      </a:r>
                      <a:endParaRPr lang="en-US" sz="1200" dirty="0"/>
                    </a:p>
                  </a:txBody>
                  <a:tcPr/>
                </a:tc>
              </a:tr>
              <a:tr h="2442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Z=13 (Al)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9.2E-2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1.7E-2</a:t>
                      </a:r>
                      <a:endParaRPr lang="en-US" sz="1200" dirty="0"/>
                    </a:p>
                  </a:txBody>
                  <a:tcPr/>
                </a:tc>
              </a:tr>
              <a:tr h="2442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Z=82 (Pb)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1.6E-4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3.3E-7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11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1" y="1112410"/>
            <a:ext cx="6193530" cy="34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78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94"/>
    </mc:Choice>
    <mc:Fallback>
      <p:transition spd="slow" advTm="3399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6553924" y="834702"/>
                <a:ext cx="2132876" cy="349630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0085CA"/>
                  </a:buClr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rgbClr val="0085CA"/>
                  </a:buClr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rgbClr val="0085CA"/>
                  </a:buClr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rgbClr val="0085CA"/>
                  </a:buClr>
                  <a:buFont typeface="Arial"/>
                  <a:buChar char="–"/>
                  <a:defRPr sz="1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rgbClr val="0085CA"/>
                  </a:buClr>
                  <a:buFont typeface="Arial"/>
                  <a:buChar char="»"/>
                  <a:defRPr sz="1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1600" dirty="0" smtClean="0">
                    <a:ea typeface="Cambria Math" charset="0"/>
                    <a:cs typeface="Cambria Math" charset="0"/>
                  </a:rPr>
                  <a:t>Ideal spectrum filters have a narrow acceptance window </a:t>
                </a:r>
              </a:p>
              <a:p>
                <a:r>
                  <a:rPr lang="en-GB" sz="1600" b="0" dirty="0" smtClean="0">
                    <a:ea typeface="Cambria Math" charset="0"/>
                    <a:cs typeface="Cambria Math" charset="0"/>
                  </a:rPr>
                  <a:t>Measure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</m:oMath>
                </a14:m>
                <a:r>
                  <a:rPr lang="en-GB" sz="1600" b="0" dirty="0" smtClean="0">
                    <a:ea typeface="Cambria Math" charset="0"/>
                    <a:cs typeface="Cambria Math" charset="0"/>
                  </a:rPr>
                  <a:t> defined as: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</m:e>
                      <m:sub>
                        <m:r>
                          <a:rPr lang="en-GB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4,6</m:t>
                        </m:r>
                      </m:sub>
                    </m:sSub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4,6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</m:sub>
                        </m:sSub>
                        <m:r>
                          <a:rPr lang="en-GB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6</m:t>
                            </m:r>
                          </m:sub>
                        </m:sSub>
                      </m:den>
                    </m:f>
                  </m:oMath>
                </a14:m>
                <a:endParaRPr lang="en-GB" sz="1600" b="0" dirty="0" smtClean="0"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</m:oMath>
                </a14:m>
                <a:r>
                  <a:rPr lang="en-GB" sz="1600" b="0" dirty="0" smtClean="0">
                    <a:ea typeface="Cambria Math" charset="0"/>
                    <a:cs typeface="Cambria Math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=1.5</m:t>
                    </m:r>
                  </m:oMath>
                </a14:m>
                <a:r>
                  <a:rPr lang="en-GB" sz="1600" b="0" dirty="0" smtClean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</m:oMath>
                </a14:m>
                <a:r>
                  <a:rPr lang="en-GB" sz="1600" b="0" dirty="0" smtClean="0">
                    <a:ea typeface="Cambria Math" charset="0"/>
                    <a:cs typeface="Cambria Math" charset="0"/>
                  </a:rPr>
                  <a:t> too low for effective photon discrimination</a:t>
                </a:r>
              </a:p>
            </p:txBody>
          </p:sp>
        </mc:Choice>
        <mc:Fallback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924" y="834702"/>
                <a:ext cx="2132876" cy="3496305"/>
              </a:xfrm>
              <a:prstGeom prst="rect">
                <a:avLst/>
              </a:prstGeom>
              <a:blipFill rotWithShape="0">
                <a:blip r:embed="rId2"/>
                <a:stretch>
                  <a:fillRect l="-1143" t="-524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12</a:t>
            </a:r>
            <a:endParaRPr lang="en-US" sz="1200" dirty="0">
              <a:solidFill>
                <a:srgbClr val="003E7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96" y="934642"/>
            <a:ext cx="6126228" cy="339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63"/>
    </mc:Choice>
    <mc:Fallback>
      <p:transition spd="slow" advTm="6306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1"/>
          </p:nvPr>
        </p:nvSpPr>
        <p:spPr>
          <a:xfrm>
            <a:off x="457200" y="1511591"/>
            <a:ext cx="5323490" cy="2822575"/>
          </a:xfrm>
        </p:spPr>
        <p:txBody>
          <a:bodyPr/>
          <a:lstStyle/>
          <a:p>
            <a:r>
              <a:rPr lang="en-US" sz="1600" dirty="0" smtClean="0"/>
              <a:t>Simulations in Geant4 to produce gamma-ray spectra for BGO and HPGe detectors</a:t>
            </a:r>
          </a:p>
          <a:p>
            <a:r>
              <a:rPr lang="en-US" sz="1600" dirty="0" smtClean="0"/>
              <a:t>Gaussian smearing to model detector response function</a:t>
            </a:r>
          </a:p>
          <a:p>
            <a:r>
              <a:rPr lang="en-US" sz="1600" dirty="0" smtClean="0"/>
              <a:t>Asymmetric least squares method for baseline subtraction</a:t>
            </a:r>
          </a:p>
          <a:p>
            <a:r>
              <a:rPr lang="en-US" sz="1600" b="1" dirty="0" smtClean="0"/>
              <a:t>65</a:t>
            </a:r>
            <a:r>
              <a:rPr lang="en-US" sz="1600" dirty="0" smtClean="0"/>
              <a:t> permutations covering 4D space of H, C, N and O </a:t>
            </a:r>
          </a:p>
          <a:p>
            <a:r>
              <a:rPr lang="en-US" sz="1600" dirty="0"/>
              <a:t>P</a:t>
            </a:r>
            <a:r>
              <a:rPr lang="en-US" sz="1600" dirty="0" smtClean="0"/>
              <a:t>redictive capabilities of the ANN tested with </a:t>
            </a:r>
            <a:r>
              <a:rPr lang="en-US" sz="1600" b="1" dirty="0" smtClean="0"/>
              <a:t>10</a:t>
            </a:r>
            <a:r>
              <a:rPr lang="en-US" sz="1600" dirty="0" smtClean="0"/>
              <a:t> explosives and </a:t>
            </a:r>
            <a:r>
              <a:rPr lang="en-US" sz="1600" b="1" dirty="0" smtClean="0"/>
              <a:t>10</a:t>
            </a:r>
            <a:r>
              <a:rPr lang="en-US" sz="1600" dirty="0" smtClean="0"/>
              <a:t> benign materials</a:t>
            </a:r>
          </a:p>
          <a:p>
            <a:r>
              <a:rPr lang="en-US" sz="1600" dirty="0" smtClean="0"/>
              <a:t>False positives and negatives have been calculated for each detector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931143"/>
            <a:ext cx="8229600" cy="380667"/>
          </a:xfrm>
        </p:spPr>
        <p:txBody>
          <a:bodyPr/>
          <a:lstStyle/>
          <a:p>
            <a:r>
              <a:rPr lang="en-US" dirty="0" smtClean="0"/>
              <a:t>Results 2</a:t>
            </a:r>
            <a:r>
              <a:rPr lang="en-US" smtClean="0"/>
              <a:t>: Machine Learning Approach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356E6BD-7C9E-4F4C-AC68-0B92CAEC3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30" y="21767053"/>
            <a:ext cx="8247936" cy="4169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356E6BD-7C9E-4F4C-AC68-0B92CAEC3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30" y="21919453"/>
            <a:ext cx="8247936" cy="4169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356E6BD-7C9E-4F4C-AC68-0B92CAEC3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030" y="22071853"/>
            <a:ext cx="8247936" cy="41691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356E6BD-7C9E-4F4C-AC68-0B92CAEC3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30" y="22224253"/>
            <a:ext cx="8247936" cy="41691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356E6BD-7C9E-4F4C-AC68-0B92CAEC3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30" y="22376653"/>
            <a:ext cx="8247936" cy="41691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356E6BD-7C9E-4F4C-AC68-0B92CAEC3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30" y="22529053"/>
            <a:ext cx="8247936" cy="41691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13</a:t>
            </a:r>
            <a:endParaRPr lang="en-US" sz="1200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751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32"/>
    </mc:Choice>
    <mc:Fallback>
      <p:transition spd="slow" advTm="4883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931143"/>
            <a:ext cx="8229600" cy="380667"/>
          </a:xfrm>
        </p:spPr>
        <p:txBody>
          <a:bodyPr/>
          <a:lstStyle/>
          <a:p>
            <a:r>
              <a:rPr lang="en-US" dirty="0" smtClean="0"/>
              <a:t>Results 2: BGO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t="1884" r="5231"/>
          <a:stretch/>
        </p:blipFill>
        <p:spPr>
          <a:xfrm>
            <a:off x="4089499" y="1014292"/>
            <a:ext cx="4597301" cy="3635322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idx="11"/>
          </p:nvPr>
        </p:nvSpPr>
        <p:spPr>
          <a:xfrm>
            <a:off x="457200" y="1511591"/>
            <a:ext cx="3632299" cy="2822575"/>
          </a:xfrm>
        </p:spPr>
        <p:txBody>
          <a:bodyPr/>
          <a:lstStyle/>
          <a:p>
            <a:r>
              <a:rPr lang="en-US" sz="1600" dirty="0" smtClean="0"/>
              <a:t>Constant resolution of 10% taken from experimental data [6]</a:t>
            </a:r>
          </a:p>
          <a:p>
            <a:r>
              <a:rPr lang="en-US" sz="1600" dirty="0" smtClean="0"/>
              <a:t>Unable to resolve some characteristic gamma-ray peaks</a:t>
            </a:r>
          </a:p>
          <a:p>
            <a:r>
              <a:rPr lang="en-US" sz="1600" dirty="0" smtClean="0"/>
              <a:t>No resolvable Hydrogen peak effected accuracy of predictions</a:t>
            </a:r>
          </a:p>
          <a:p>
            <a:r>
              <a:rPr lang="en-US" sz="1600" dirty="0" smtClean="0"/>
              <a:t>Photon counts split into bins of </a:t>
            </a:r>
            <a:r>
              <a:rPr lang="en-US" sz="1600" b="1" dirty="0" smtClean="0"/>
              <a:t>20keV </a:t>
            </a:r>
            <a:r>
              <a:rPr lang="en-US" sz="1600" dirty="0" smtClean="0"/>
              <a:t>from </a:t>
            </a:r>
            <a:r>
              <a:rPr lang="en-US" sz="1600" b="1" dirty="0" smtClean="0"/>
              <a:t>0.6MeV </a:t>
            </a:r>
            <a:r>
              <a:rPr lang="en-US" sz="1600" dirty="0" smtClean="0"/>
              <a:t>to </a:t>
            </a:r>
            <a:r>
              <a:rPr lang="en-US" sz="1600" b="1" dirty="0" smtClean="0"/>
              <a:t>14MeV </a:t>
            </a:r>
            <a:r>
              <a:rPr lang="en-US" sz="1600" dirty="0" smtClean="0"/>
              <a:t>and inputted into ANN</a:t>
            </a:r>
          </a:p>
          <a:p>
            <a:endParaRPr lang="en-US" sz="16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14</a:t>
            </a:r>
            <a:endParaRPr lang="en-US" sz="1200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88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79"/>
    </mc:Choice>
    <mc:Fallback>
      <p:transition spd="slow" advTm="3317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931143"/>
            <a:ext cx="8229600" cy="380667"/>
          </a:xfrm>
        </p:spPr>
        <p:txBody>
          <a:bodyPr/>
          <a:lstStyle/>
          <a:p>
            <a:r>
              <a:rPr lang="en-US" dirty="0" smtClean="0"/>
              <a:t>Result 2: HPGe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173" y="938043"/>
            <a:ext cx="4845276" cy="36339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>
                <a:spLocks noGrp="1"/>
              </p:cNvSpPr>
              <p:nvPr>
                <p:ph idx="11"/>
              </p:nvPr>
            </p:nvSpPr>
            <p:spPr>
              <a:xfrm>
                <a:off x="457200" y="1511591"/>
                <a:ext cx="3296973" cy="2822575"/>
              </a:xfrm>
            </p:spPr>
            <p:txBody>
              <a:bodyPr/>
              <a:lstStyle/>
              <a:p>
                <a:r>
                  <a:rPr lang="en-US" sz="1600" dirty="0" smtClean="0"/>
                  <a:t>Much smaller resolution (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0.5%</m:t>
                    </m:r>
                  </m:oMath>
                </a14:m>
                <a:r>
                  <a:rPr lang="en-US" sz="1600" dirty="0" smtClean="0"/>
                  <a:t>) due to narrow band gap of Germanium [7]</a:t>
                </a:r>
              </a:p>
              <a:p>
                <a:r>
                  <a:rPr lang="en-US" sz="1600" dirty="0" smtClean="0"/>
                  <a:t>Inputs of ANN taken as the 15 sets of bins centred at the characteristic gamma-rays peaks</a:t>
                </a:r>
              </a:p>
              <a:p>
                <a:endParaRPr lang="en-US" sz="1600" dirty="0" smtClean="0"/>
              </a:p>
              <a:p>
                <a:endParaRPr lang="en-US" sz="1600" dirty="0" smtClean="0"/>
              </a:p>
              <a:p>
                <a:endParaRPr lang="en-US" sz="1600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457200" y="1511591"/>
                <a:ext cx="3296973" cy="2822575"/>
              </a:xfrm>
              <a:blipFill rotWithShape="0">
                <a:blip r:embed="rId3"/>
                <a:stretch>
                  <a:fillRect l="-3512" t="-2376" r="-4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15</a:t>
            </a:r>
            <a:endParaRPr lang="en-US" sz="1200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669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14"/>
    </mc:Choice>
    <mc:Fallback>
      <p:transition spd="slow" advTm="2581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9973" y="350695"/>
            <a:ext cx="3299446" cy="380667"/>
          </a:xfrm>
        </p:spPr>
        <p:txBody>
          <a:bodyPr/>
          <a:lstStyle/>
          <a:p>
            <a:pPr algn="ctr"/>
            <a:r>
              <a:rPr lang="en-US" dirty="0" smtClean="0"/>
              <a:t>ANN Predictions with BGO and HPGe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58" y="931143"/>
            <a:ext cx="7129153" cy="37343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16</a:t>
            </a:r>
            <a:endParaRPr lang="en-US" sz="1200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504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06"/>
    </mc:Choice>
    <mc:Fallback>
      <p:transition spd="slow" advTm="1260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943036"/>
            <a:ext cx="8229600" cy="380667"/>
          </a:xfrm>
        </p:spPr>
        <p:txBody>
          <a:bodyPr/>
          <a:lstStyle/>
          <a:p>
            <a:r>
              <a:rPr lang="en-US" dirty="0" smtClean="0"/>
              <a:t>Results 2: Predictive capabilities of the ANN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/>
              <p:cNvSpPr>
                <a:spLocks noGrp="1"/>
              </p:cNvSpPr>
              <p:nvPr>
                <p:ph idx="11"/>
              </p:nvPr>
            </p:nvSpPr>
            <p:spPr>
              <a:xfrm>
                <a:off x="457200" y="2590886"/>
                <a:ext cx="5954751" cy="1810860"/>
              </a:xfrm>
            </p:spPr>
            <p:txBody>
              <a:bodyPr/>
              <a:lstStyle/>
              <a:p>
                <a:r>
                  <a:rPr lang="en-US" sz="1600" dirty="0" smtClean="0"/>
                  <a:t>HPGe gives much better predictions for the elemental compositions </a:t>
                </a:r>
              </a:p>
              <a:p>
                <a:r>
                  <a:rPr lang="en-US" sz="1600" dirty="0" smtClean="0"/>
                  <a:t>Resolution has a large effect on the accuracy of ANN predictions</a:t>
                </a:r>
              </a:p>
              <a:p>
                <a:r>
                  <a:rPr lang="en-US" sz="1600" dirty="0" smtClean="0"/>
                  <a:t>* Error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6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∆</m:t>
                            </m:r>
                            <m:r>
                              <a:rPr lang="en-GB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GB" sz="1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16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16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∆</m:t>
                            </m:r>
                            <m:r>
                              <a:rPr lang="en-GB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GB" sz="1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16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16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∆</m:t>
                            </m:r>
                            <m:r>
                              <a:rPr lang="en-GB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1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16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16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∆</m:t>
                            </m:r>
                            <m:r>
                              <a:rPr lang="en-GB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GB" sz="1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600" dirty="0" smtClean="0"/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𝐻</m:t>
                    </m:r>
                  </m:oMath>
                </a14:m>
                <a:r>
                  <a:rPr lang="en-US" sz="1600" dirty="0" smtClean="0"/>
                  <a:t> is the difference between the predicted and actual percentage composition of Hydrogen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457200" y="2590886"/>
                <a:ext cx="5954751" cy="1810860"/>
              </a:xfrm>
              <a:blipFill rotWithShape="0">
                <a:blip r:embed="rId2"/>
                <a:stretch>
                  <a:fillRect l="-1945" t="-3367" b="-1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3251877"/>
                  </p:ext>
                </p:extLst>
              </p:nvPr>
            </p:nvGraphicFramePr>
            <p:xfrm>
              <a:off x="1524000" y="1408654"/>
              <a:ext cx="6096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/>
                    <a:gridCol w="3048000"/>
                  </a:tblGrid>
                  <a:tr h="324368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Error*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2436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BGO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12.5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±9.5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2436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HPGe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2.5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±2.1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3251877"/>
                  </p:ext>
                </p:extLst>
              </p:nvPr>
            </p:nvGraphicFramePr>
            <p:xfrm>
              <a:off x="1524000" y="1408654"/>
              <a:ext cx="6096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/>
                    <a:gridCol w="304800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Error*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BGO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00" t="-106557" r="-1000" b="-122951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HPGe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00" t="-210000" r="-1000" b="-25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4" name="TextBox 13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17</a:t>
            </a:r>
            <a:endParaRPr lang="en-US" sz="1200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832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8"/>
    </mc:Choice>
    <mc:Fallback>
      <p:transition spd="slow" advTm="4288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9" y="931143"/>
            <a:ext cx="3672845" cy="36728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340" y="1025912"/>
            <a:ext cx="3645469" cy="36454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340" y="931143"/>
            <a:ext cx="3703319" cy="3703319"/>
          </a:xfrm>
          <a:prstGeom prst="rect">
            <a:avLst/>
          </a:prstGeom>
        </p:spPr>
      </p:pic>
      <p:sp>
        <p:nvSpPr>
          <p:cNvPr id="13" name="Content Placeholder 4"/>
          <p:cNvSpPr>
            <a:spLocks noGrp="1"/>
          </p:cNvSpPr>
          <p:nvPr>
            <p:ph idx="11"/>
          </p:nvPr>
        </p:nvSpPr>
        <p:spPr>
          <a:xfrm>
            <a:off x="2127806" y="202886"/>
            <a:ext cx="5274021" cy="631816"/>
          </a:xfrm>
        </p:spPr>
        <p:txBody>
          <a:bodyPr/>
          <a:lstStyle/>
          <a:p>
            <a:pPr marL="0" indent="0" algn="ctr">
              <a:buNone/>
            </a:pPr>
            <a:r>
              <a:rPr lang="en-GB" sz="1600" dirty="0" smtClean="0"/>
              <a:t>False negative and positive detection rates calculated for BGO (left) and HPGe (right) as a function of warning radius</a:t>
            </a:r>
            <a:endParaRPr lang="en-US" sz="1600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18</a:t>
            </a:r>
            <a:endParaRPr lang="en-US" sz="1200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582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1"/>
    </mc:Choice>
    <mc:Fallback>
      <p:transition spd="slow" advTm="426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457200" y="1405054"/>
            <a:ext cx="4226312" cy="3144644"/>
          </a:xfrm>
        </p:spPr>
        <p:txBody>
          <a:bodyPr/>
          <a:lstStyle/>
          <a:p>
            <a:r>
              <a:rPr lang="en-US" sz="1600" dirty="0" smtClean="0"/>
              <a:t>HPGe kept at 77K to prevent thermal excitation of electrons from the valence to conduction band</a:t>
            </a:r>
          </a:p>
          <a:p>
            <a:r>
              <a:rPr lang="en-US" sz="1600" dirty="0"/>
              <a:t>C</a:t>
            </a:r>
            <a:r>
              <a:rPr lang="en-US" sz="1600" dirty="0" smtClean="0"/>
              <a:t>onstant supply of liquid Nitrogen coolant</a:t>
            </a:r>
          </a:p>
          <a:p>
            <a:r>
              <a:rPr lang="en-US" sz="1600" dirty="0" smtClean="0"/>
              <a:t>Neutrons are highly penetrative and so lots of shielding needed</a:t>
            </a:r>
          </a:p>
          <a:p>
            <a:r>
              <a:rPr lang="en-US" sz="1600" dirty="0" smtClean="0"/>
              <a:t>More research into the average processing time for each scan</a:t>
            </a:r>
          </a:p>
          <a:p>
            <a:r>
              <a:rPr lang="en-US" sz="1600" dirty="0" smtClean="0"/>
              <a:t>Can the costs of the detection system be justified?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925584"/>
            <a:ext cx="8229600" cy="380667"/>
          </a:xfrm>
        </p:spPr>
        <p:txBody>
          <a:bodyPr/>
          <a:lstStyle/>
          <a:p>
            <a:r>
              <a:rPr lang="en-US" smtClean="0"/>
              <a:t>Practical Challenges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19</a:t>
            </a:r>
            <a:endParaRPr lang="en-US" sz="1200" dirty="0">
              <a:solidFill>
                <a:srgbClr val="003E7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014383" y="3784181"/>
                <a:ext cx="1776127" cy="488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𝑒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sSup>
                        <m:sSup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p>
                          <m:f>
                            <m:fPr>
                              <m:ctrlP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GB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  <m:r>
                                    <a:rPr lang="en-GB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)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383" y="3784181"/>
                <a:ext cx="1776127" cy="4886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168200"/>
                  </p:ext>
                </p:extLst>
              </p:nvPr>
            </p:nvGraphicFramePr>
            <p:xfrm>
              <a:off x="5051188" y="1318239"/>
              <a:ext cx="3702518" cy="132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19714"/>
                    <a:gridCol w="1982804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Semiconductor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Band gap at</a:t>
                          </a:r>
                          <a:r>
                            <a:rPr lang="en-US" sz="1600" baseline="0" dirty="0" smtClean="0"/>
                            <a:t> 300K (eV)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Ge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charset="0"/>
                                  </a:rPr>
                                  <m:t>0.66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Si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charset="0"/>
                                  </a:rPr>
                                  <m:t>1.12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168200"/>
                  </p:ext>
                </p:extLst>
              </p:nvPr>
            </p:nvGraphicFramePr>
            <p:xfrm>
              <a:off x="5051188" y="1318239"/>
              <a:ext cx="3702518" cy="132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19714"/>
                    <a:gridCol w="1982804"/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Semiconductor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Band gap at</a:t>
                          </a:r>
                          <a:r>
                            <a:rPr lang="en-US" sz="1600" baseline="0" dirty="0" smtClean="0"/>
                            <a:t> 300K (eV)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Ge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6810" t="-160656" r="-1534" b="-11147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Si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6810" t="-260656" r="-1534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1"/>
              <p:cNvSpPr>
                <a:spLocks noGrp="1"/>
              </p:cNvSpPr>
              <p:nvPr>
                <p:ph idx="11"/>
              </p:nvPr>
            </p:nvSpPr>
            <p:spPr>
              <a:xfrm>
                <a:off x="4789290" y="2901542"/>
                <a:ext cx="4226312" cy="598718"/>
              </a:xfrm>
            </p:spPr>
            <p:txBody>
              <a:bodyPr/>
              <a:lstStyle/>
              <a:p>
                <a:r>
                  <a:rPr lang="en-US" sz="1600" dirty="0" smtClean="0"/>
                  <a:t>Concentration of electrons in the conduction band,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GB" sz="1600" b="0" i="1" smtClean="0">
                            <a:latin typeface="Cambria Math" charset="0"/>
                          </a:rPr>
                          <m:t>𝑒</m:t>
                        </m:r>
                      </m:sub>
                    </m:sSub>
                    <m:r>
                      <a:rPr lang="en-GB" sz="16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1600" dirty="0" smtClean="0"/>
              </a:p>
            </p:txBody>
          </p:sp>
        </mc:Choice>
        <mc:Fallback>
          <p:sp>
            <p:nvSpPr>
              <p:cNvPr id="9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4789290" y="2901542"/>
                <a:ext cx="4226312" cy="598718"/>
              </a:xfrm>
              <a:blipFill rotWithShape="0">
                <a:blip r:embed="rId4"/>
                <a:stretch>
                  <a:fillRect l="-2742" t="-11224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318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13"/>
    </mc:Choice>
    <mc:Fallback>
      <p:transition spd="slow" advTm="73613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323117"/>
            <a:ext cx="5475767" cy="3280781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1600" dirty="0" smtClean="0"/>
              <a:t>X-ray imaging is commonly </a:t>
            </a:r>
            <a:r>
              <a:rPr lang="en-US" sz="1600" dirty="0" smtClean="0"/>
              <a:t>at </a:t>
            </a:r>
            <a:r>
              <a:rPr lang="en-US" sz="1600" dirty="0" smtClean="0"/>
              <a:t>airports and </a:t>
            </a:r>
            <a:r>
              <a:rPr lang="en-US" sz="1600" dirty="0" smtClean="0"/>
              <a:t>seaports</a:t>
            </a:r>
            <a:endParaRPr lang="en-US" sz="16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/>
              <a:t>High processing speeds and ease of operation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/>
              <a:t>Difference in the attenuation </a:t>
            </a:r>
            <a:r>
              <a:rPr lang="en-US" sz="1600" dirty="0" smtClean="0"/>
              <a:t>used </a:t>
            </a:r>
            <a:r>
              <a:rPr lang="en-US" sz="1600" dirty="0" smtClean="0"/>
              <a:t>to discriminate between different materials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/>
              <a:t>Impossible to discriminate between plastic explosives and bag of flour [1]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/>
              <a:t>High false </a:t>
            </a:r>
            <a:r>
              <a:rPr lang="en-US" sz="1600" dirty="0" smtClean="0"/>
              <a:t>positive and negative rates </a:t>
            </a:r>
            <a:endParaRPr lang="en-US" sz="16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/>
              <a:t>Hasn’t </a:t>
            </a:r>
            <a:r>
              <a:rPr lang="en-US" sz="1600" dirty="0" smtClean="0"/>
              <a:t>thwarted a single terrorist plot since their introduction [2]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/>
              <a:t>Is there an alternative technology for the detection of explosives?</a:t>
            </a:r>
          </a:p>
          <a:p>
            <a:pPr marL="342900" indent="-342900">
              <a:buFont typeface="Arial" charset="0"/>
              <a:buChar char="•"/>
            </a:pPr>
            <a:endParaRPr lang="en-US" sz="1600" dirty="0" smtClean="0"/>
          </a:p>
          <a:p>
            <a:pPr marL="342900" indent="-342900"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901623"/>
            <a:ext cx="8229600" cy="380667"/>
          </a:xfrm>
        </p:spPr>
        <p:txBody>
          <a:bodyPr/>
          <a:lstStyle/>
          <a:p>
            <a:r>
              <a:rPr lang="en-US" sz="2400" b="1" dirty="0" smtClean="0">
                <a:solidFill>
                  <a:srgbClr val="0085CA"/>
                </a:solidFill>
              </a:rPr>
              <a:t>Introduction</a:t>
            </a:r>
            <a:endParaRPr lang="en-US" sz="2400" b="1" dirty="0">
              <a:solidFill>
                <a:srgbClr val="0085CA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" t="3873" r="11321" b="10535"/>
          <a:stretch/>
        </p:blipFill>
        <p:spPr>
          <a:xfrm>
            <a:off x="6107806" y="1433692"/>
            <a:ext cx="2578994" cy="29469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54068" y="4833048"/>
            <a:ext cx="28993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3E74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79516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983"/>
    </mc:Choice>
    <mc:Fallback>
      <p:transition spd="slow" advTm="9998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6884"/>
            <a:ext cx="8229600" cy="380667"/>
          </a:xfrm>
        </p:spPr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207"/>
            <a:ext cx="8229600" cy="3086167"/>
          </a:xfrm>
        </p:spPr>
        <p:txBody>
          <a:bodyPr/>
          <a:lstStyle/>
          <a:p>
            <a:pPr marL="0" indent="0">
              <a:buNone/>
            </a:pPr>
            <a:r>
              <a:rPr lang="en-US" sz="1100" dirty="0" smtClean="0"/>
              <a:t>[</a:t>
            </a:r>
            <a:r>
              <a:rPr lang="en-US" sz="1050" dirty="0" smtClean="0"/>
              <a:t>1] </a:t>
            </a:r>
            <a:r>
              <a:rPr lang="en-US" sz="1050" dirty="0"/>
              <a:t>Zentai, G. (2008). X-ray imaging for homeland security. </a:t>
            </a:r>
            <a:r>
              <a:rPr lang="en-US" sz="1050" i="1" dirty="0"/>
              <a:t>Imaging Systems and Techniques, 2008. IST 2008. IEEE International Workshop on,</a:t>
            </a:r>
            <a:r>
              <a:rPr lang="en-US" sz="1050" dirty="0"/>
              <a:t> 1-6.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[2] Khan, F. N. (2017). </a:t>
            </a:r>
            <a:r>
              <a:rPr lang="en-US" sz="1050" dirty="0"/>
              <a:t>Is That Airport Security Scanner Really Safe</a:t>
            </a:r>
            <a:r>
              <a:rPr lang="en-US" sz="1050" dirty="0" smtClean="0"/>
              <a:t>? </a:t>
            </a:r>
            <a:r>
              <a:rPr lang="en-US" sz="1050" i="1" dirty="0" smtClean="0"/>
              <a:t>Scientific American</a:t>
            </a:r>
            <a:r>
              <a:rPr lang="en-US" sz="1050" dirty="0" smtClean="0"/>
              <a:t>. [online]. </a:t>
            </a:r>
            <a:r>
              <a:rPr lang="en-US" sz="1050" dirty="0"/>
              <a:t>Available from: </a:t>
            </a:r>
            <a:r>
              <a:rPr lang="en-US" sz="1050" dirty="0">
                <a:hlinkClick r:id="rId2"/>
              </a:rPr>
              <a:t>https://blogs.scientificamerican.com/observations/is-that-airport-security-scanner-really-safe</a:t>
            </a:r>
            <a:r>
              <a:rPr lang="en-US" sz="1050" dirty="0" smtClean="0">
                <a:hlinkClick r:id="rId2"/>
              </a:rPr>
              <a:t>/</a:t>
            </a:r>
            <a:r>
              <a:rPr lang="en-US" sz="1050" dirty="0" smtClean="0"/>
              <a:t> [Accessed 20/03/2018].</a:t>
            </a:r>
          </a:p>
          <a:p>
            <a:pPr marL="0" indent="0">
              <a:buNone/>
            </a:pPr>
            <a:r>
              <a:rPr lang="en-US" sz="1050" dirty="0" smtClean="0"/>
              <a:t>[3] </a:t>
            </a:r>
            <a:r>
              <a:rPr lang="en-US" sz="1050" dirty="0"/>
              <a:t>Hodgson, Lohstroh, Sellin, &amp; Thomas. (2017). Neutron detection performance of silicon carbide and diamond detectors with incomplete charge collection properties. </a:t>
            </a:r>
            <a:r>
              <a:rPr lang="en-US" sz="1050" i="1" dirty="0"/>
              <a:t>Nuclear Inst. and Methods in Physics Research, A,</a:t>
            </a:r>
            <a:r>
              <a:rPr lang="en-US" sz="1050" dirty="0"/>
              <a:t> </a:t>
            </a:r>
            <a:r>
              <a:rPr lang="en-US" sz="1050" i="1" dirty="0"/>
              <a:t>847</a:t>
            </a:r>
            <a:r>
              <a:rPr lang="en-US" sz="1050" dirty="0"/>
              <a:t>, 1-9.</a:t>
            </a:r>
            <a:r>
              <a:rPr lang="en-US" sz="1050" dirty="0" smtClean="0"/>
              <a:t> 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[</a:t>
            </a:r>
            <a:r>
              <a:rPr lang="en-US" sz="1050" dirty="0" smtClean="0"/>
              <a:t>4] </a:t>
            </a:r>
            <a:r>
              <a:rPr lang="en-US" sz="1050" dirty="0"/>
              <a:t>Stockman, A. &amp; Sharpe, L. Human cone spectral sensitivities: a progress report. Vision Research, 1998, Vol.38(21), pp.3193-3206. </a:t>
            </a:r>
            <a:endParaRPr lang="en-US" sz="1050" dirty="0"/>
          </a:p>
          <a:p>
            <a:pPr marL="0" indent="0">
              <a:buNone/>
            </a:pPr>
            <a:r>
              <a:rPr lang="en-US" sz="1050" dirty="0" smtClean="0"/>
              <a:t>[</a:t>
            </a:r>
            <a:r>
              <a:rPr lang="en-US" sz="1050" dirty="0" smtClean="0"/>
              <a:t>5] </a:t>
            </a:r>
            <a:r>
              <a:rPr lang="en-US" sz="1050" dirty="0"/>
              <a:t>Hubbell, J., Gimm, </a:t>
            </a:r>
            <a:r>
              <a:rPr lang="en-US" sz="1050" dirty="0" smtClean="0"/>
              <a:t>et al. (1980</a:t>
            </a:r>
            <a:r>
              <a:rPr lang="en-US" sz="1050" dirty="0"/>
              <a:t>). Pair, Triplet, and Total Atomic Cross Sections (and Mass Attenuation Coefficients) for 1 MeV‐100 GeV Photons in Elements Z =1 to 100. </a:t>
            </a:r>
            <a:r>
              <a:rPr lang="en-US" sz="1050" i="1" dirty="0"/>
              <a:t>Journal of Physical and Chemical Reference Data,</a:t>
            </a:r>
            <a:r>
              <a:rPr lang="en-US" sz="1050" dirty="0"/>
              <a:t> </a:t>
            </a:r>
            <a:r>
              <a:rPr lang="en-US" sz="1050" i="1" dirty="0"/>
              <a:t>9</a:t>
            </a:r>
            <a:r>
              <a:rPr lang="en-US" sz="1050" dirty="0"/>
              <a:t>(4), 1023-1148.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[</a:t>
            </a:r>
            <a:r>
              <a:rPr lang="en-US" sz="1050" dirty="0" smtClean="0"/>
              <a:t>6] </a:t>
            </a:r>
            <a:r>
              <a:rPr lang="en-US" sz="1050" dirty="0"/>
              <a:t>S. Lam, M. Gascón, S. Podowitz, S. Curtarolo and R. S. Feigelson, "Nonproportionality and Scintillation Responses of LSO:Ce From 4.3 to 300 K," in </a:t>
            </a:r>
            <a:r>
              <a:rPr lang="en-US" sz="1050" i="1" dirty="0"/>
              <a:t>IEEE Transactions on Nuclear Science</a:t>
            </a:r>
            <a:r>
              <a:rPr lang="en-US" sz="1050" dirty="0"/>
              <a:t>, vol. 60, no. 2, pp. 993-999, April 2013.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[7</a:t>
            </a:r>
            <a:r>
              <a:rPr lang="en-US" sz="1050" dirty="0" smtClean="0"/>
              <a:t>] Calligaris, L., Massironi, A. &amp; Presotto, L. (2006/2007). </a:t>
            </a:r>
            <a:r>
              <a:rPr lang="en-US" sz="1050" i="1" dirty="0" smtClean="0"/>
              <a:t>Gamma Spectroscopy. </a:t>
            </a:r>
            <a:r>
              <a:rPr lang="en-US" sz="1050" dirty="0" smtClean="0"/>
              <a:t>Available at: </a:t>
            </a:r>
            <a:r>
              <a:rPr lang="en-US" sz="1050" dirty="0"/>
              <a:t> </a:t>
            </a:r>
            <a:r>
              <a:rPr lang="en-US" sz="1050" dirty="0">
                <a:hlinkClick r:id="rId3"/>
              </a:rPr>
              <a:t>http://</a:t>
            </a:r>
            <a:r>
              <a:rPr lang="en-US" sz="1050" dirty="0" smtClean="0">
                <a:hlinkClick r:id="rId3"/>
              </a:rPr>
              <a:t>virgilio.mib.infn.it/labdida/lib/exe/fetch.php?id=laboratorio_di_fisica_delle_particelle&amp;cache=cache&amp;media=relazionelaboratoriogamma.pdf</a:t>
            </a:r>
            <a:r>
              <a:rPr lang="en-US" sz="1050" dirty="0"/>
              <a:t> </a:t>
            </a:r>
            <a:r>
              <a:rPr lang="en-US" sz="1050" dirty="0" smtClean="0"/>
              <a:t>[Accessed 21/03/2018].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[8] (2006). </a:t>
            </a:r>
            <a:r>
              <a:rPr lang="en-US" sz="1050" i="1" dirty="0" smtClean="0"/>
              <a:t>Gamma Interactions: Photoelectric Effect and Pair Production. </a:t>
            </a:r>
            <a:r>
              <a:rPr lang="en-US" sz="1050" dirty="0" smtClean="0"/>
              <a:t>Lecture notes in Applied Nuclear Physics, MIT. [online] Available from: </a:t>
            </a:r>
            <a:r>
              <a:rPr lang="en-US" sz="1050" dirty="0">
                <a:hlinkClick r:id="rId4"/>
              </a:rPr>
              <a:t>https://</a:t>
            </a:r>
            <a:r>
              <a:rPr lang="en-US" sz="1050" dirty="0" smtClean="0">
                <a:hlinkClick r:id="rId4"/>
              </a:rPr>
              <a:t>ocw.mit.edu/courses/nuclear-engineering/22-101-applied-nuclear-physics-fall-2006/lecture-notes/lec20.pdf </a:t>
            </a:r>
            <a:r>
              <a:rPr lang="en-US" sz="1050" dirty="0" smtClean="0"/>
              <a:t>[Accessed 21/03/2018].</a:t>
            </a:r>
          </a:p>
          <a:p>
            <a:pPr marL="0" indent="0">
              <a:buNone/>
            </a:pPr>
            <a:r>
              <a:rPr lang="en-US" sz="1050" dirty="0" smtClean="0"/>
              <a:t>[9] </a:t>
            </a:r>
            <a:r>
              <a:rPr lang="en-US" sz="1050" i="1" dirty="0" smtClean="0"/>
              <a:t>Compton Scattering. </a:t>
            </a:r>
            <a:r>
              <a:rPr lang="en-US" sz="1050" dirty="0" smtClean="0"/>
              <a:t>Lecture delivered on 25</a:t>
            </a:r>
            <a:r>
              <a:rPr lang="en-US" sz="1050" baseline="30000" dirty="0" smtClean="0"/>
              <a:t>th </a:t>
            </a:r>
            <a:r>
              <a:rPr lang="en-US" sz="1050" dirty="0" smtClean="0"/>
              <a:t>October 2006. </a:t>
            </a:r>
            <a:r>
              <a:rPr lang="en-US" sz="1050" dirty="0"/>
              <a:t>Available at: </a:t>
            </a:r>
            <a:r>
              <a:rPr lang="en-US" sz="1050" dirty="0">
                <a:hlinkClick r:id="rId5"/>
              </a:rPr>
              <a:t>http://lappweb.in2p3.fr/~</a:t>
            </a:r>
            <a:r>
              <a:rPr lang="en-US" sz="1050" dirty="0" smtClean="0">
                <a:hlinkClick r:id="rId5"/>
              </a:rPr>
              <a:t>maire/tutorials/compton.pdf</a:t>
            </a:r>
            <a:r>
              <a:rPr lang="en-US" sz="1050" dirty="0" smtClean="0"/>
              <a:t> [Accessed 21/03/2018].</a:t>
            </a:r>
            <a:endParaRPr lang="en-US" sz="10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20</a:t>
            </a:r>
            <a:endParaRPr lang="en-US" sz="1200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34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8"/>
    </mc:Choice>
    <mc:Fallback>
      <p:transition spd="slow" advTm="3398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947902"/>
            <a:ext cx="8229600" cy="85725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85CA"/>
                </a:solidFill>
              </a:rPr>
              <a:t>Appendix</a:t>
            </a:r>
            <a:endParaRPr lang="en-US" b="1" dirty="0">
              <a:solidFill>
                <a:srgbClr val="0085CA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21</a:t>
            </a:r>
            <a:endParaRPr lang="en-US" sz="1200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483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"/>
    </mc:Choice>
    <mc:Fallback>
      <p:transition spd="slow" advTm="6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74370" y="357595"/>
            <a:ext cx="4865571" cy="380667"/>
          </a:xfrm>
        </p:spPr>
        <p:txBody>
          <a:bodyPr/>
          <a:lstStyle/>
          <a:p>
            <a:r>
              <a:rPr lang="en-US" dirty="0" smtClean="0"/>
              <a:t>Results 2: </a:t>
            </a:r>
            <a:r>
              <a:rPr lang="en-US" smtClean="0"/>
              <a:t>Raw Predictions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87" y="938043"/>
            <a:ext cx="7653316" cy="3673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034758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"/>
    </mc:Choice>
    <mc:Fallback>
      <p:transition spd="slow" advTm="8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8043"/>
            <a:ext cx="8229600" cy="380667"/>
          </a:xfrm>
        </p:spPr>
        <p:txBody>
          <a:bodyPr/>
          <a:lstStyle/>
          <a:p>
            <a:r>
              <a:rPr lang="en-US" dirty="0" smtClean="0"/>
              <a:t>Appendix: </a:t>
            </a:r>
            <a:r>
              <a:rPr lang="en-US" dirty="0" smtClean="0"/>
              <a:t>Geant4 Environment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36551"/>
                <a:ext cx="4627756" cy="2957029"/>
              </a:xfrm>
            </p:spPr>
            <p:txBody>
              <a:bodyPr/>
              <a:lstStyle/>
              <a:p>
                <a:r>
                  <a:rPr lang="en-US" dirty="0" smtClean="0"/>
                  <a:t>Density: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1.20</m:t>
                    </m:r>
                    <m:r>
                      <a:rPr lang="en-GB" b="0" i="1" smtClean="0">
                        <a:latin typeface="Cambria Math" charset="0"/>
                      </a:rPr>
                      <m:t>𝑔</m:t>
                    </m:r>
                    <m:r>
                      <a:rPr lang="en-GB" b="0" i="1" smtClean="0">
                        <a:latin typeface="Cambria Math" charset="0"/>
                      </a:rPr>
                      <m:t>/</m:t>
                    </m:r>
                    <m:sSup>
                      <m:sSup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𝑐𝑚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Sample radius: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10</m:t>
                    </m:r>
                    <m:r>
                      <a:rPr lang="en-GB" b="0" i="1" smtClean="0">
                        <a:latin typeface="Cambria Math" charset="0"/>
                      </a:rPr>
                      <m:t>𝑐𝑚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Detector thickness: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2.5</m:t>
                    </m:r>
                    <m:r>
                      <a:rPr lang="en-GB" b="0" i="1" smtClean="0">
                        <a:latin typeface="Cambria Math" charset="0"/>
                      </a:rPr>
                      <m:t>𝑐𝑚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Distance between detector and origin: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75</m:t>
                    </m:r>
                    <m:r>
                      <a:rPr lang="en-GB" b="0" i="1" smtClean="0">
                        <a:latin typeface="Cambria Math" charset="0"/>
                      </a:rPr>
                      <m:t>𝑐𝑚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Mass: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5.03</m:t>
                    </m:r>
                    <m:r>
                      <a:rPr lang="en-GB" b="0" i="1" smtClean="0">
                        <a:latin typeface="Cambria Math" charset="0"/>
                      </a:rPr>
                      <m:t>𝑘𝑔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36551"/>
                <a:ext cx="4627756" cy="2957029"/>
              </a:xfrm>
              <a:blipFill rotWithShape="0">
                <a:blip r:embed="rId2"/>
                <a:stretch>
                  <a:fillRect l="-2767" t="-2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26" y="1426819"/>
            <a:ext cx="2786429" cy="29667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23</a:t>
            </a:r>
            <a:endParaRPr lang="en-US" sz="1200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92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1143"/>
            <a:ext cx="8229600" cy="380667"/>
          </a:xfrm>
        </p:spPr>
        <p:txBody>
          <a:bodyPr/>
          <a:lstStyle/>
          <a:p>
            <a:r>
              <a:rPr lang="en-US" dirty="0" smtClean="0"/>
              <a:t>Baseline Correction: Asymmetric Least Square Method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5338"/>
                <a:ext cx="8229600" cy="3026405"/>
              </a:xfrm>
            </p:spPr>
            <p:txBody>
              <a:bodyPr/>
              <a:lstStyle/>
              <a:p>
                <a:r>
                  <a:rPr lang="en-US" dirty="0" smtClean="0"/>
                  <a:t>Square error loss function is given different weights depending on whether the residual is positive or negative</a:t>
                </a:r>
              </a:p>
              <a:p>
                <a:r>
                  <a:rPr lang="en-US" dirty="0" smtClean="0"/>
                  <a:t>Combines smoothing,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, and asymmetry,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 smtClean="0"/>
                  <a:t>, parameters </a:t>
                </a:r>
              </a:p>
              <a:p>
                <a:r>
                  <a:rPr lang="en-US" dirty="0" smtClean="0"/>
                  <a:t>Appropriate for when deviations from the baseline predominantly occur on one side, e.g., in gamma-ray spectroscopy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𝑆</m:t>
                      </m:r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charset="0"/>
                        </a:rPr>
                        <m:t>+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</m:e>
                        <m:sup>
                          <m:r>
                            <a:rPr lang="en-GB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GB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GB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GB" b="0" i="1" smtClean="0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GB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GB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GB" b="0" i="1" smtClean="0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  <m:r>
                            <a:rPr lang="en-GB" b="0" i="1" smtClean="0">
                              <a:latin typeface="Cambria Math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5338"/>
                <a:ext cx="8229600" cy="3026405"/>
              </a:xfrm>
              <a:blipFill rotWithShape="0">
                <a:blip r:embed="rId2"/>
                <a:stretch>
                  <a:fillRect l="-1556" t="-2616" r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24</a:t>
            </a:r>
            <a:endParaRPr lang="en-US" sz="1200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33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1445"/>
            <a:ext cx="8229600" cy="380667"/>
          </a:xfrm>
        </p:spPr>
        <p:txBody>
          <a:bodyPr/>
          <a:lstStyle/>
          <a:p>
            <a:r>
              <a:rPr lang="en-US" dirty="0" smtClean="0"/>
              <a:t>Detector Response: Resolution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50412"/>
                <a:ext cx="8229600" cy="2712194"/>
              </a:xfrm>
            </p:spPr>
            <p:txBody>
              <a:bodyPr/>
              <a:lstStyle/>
              <a:p>
                <a:r>
                  <a:rPr lang="en-US" sz="1600" dirty="0" smtClean="0"/>
                  <a:t>Gaussian full-width at half maximum (FWHM):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charset="0"/>
                        </a:rPr>
                        <m:t>𝐹𝑊𝐻𝑀</m:t>
                      </m:r>
                      <m:r>
                        <a:rPr lang="en-GB" sz="1600" b="0" i="1" smtClean="0">
                          <a:latin typeface="Cambria Math" charset="0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en-GB" sz="16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GB" sz="16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GB" sz="1600" b="0" i="1" smtClean="0">
                              <a:latin typeface="Cambria Math" charset="0"/>
                            </a:rPr>
                            <m:t>𝑙𝑛</m:t>
                          </m:r>
                          <m:r>
                            <a:rPr lang="en-GB" sz="1600" b="0" i="1" smtClean="0">
                              <a:latin typeface="Cambria Math" charset="0"/>
                            </a:rPr>
                            <m:t>2</m:t>
                          </m:r>
                        </m:e>
                      </m:rad>
                      <m:r>
                        <a:rPr lang="en-GB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n-GB" sz="1600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sz="1600" dirty="0" smtClean="0"/>
                  <a:t>Resolution given by: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charset="0"/>
                        </a:rPr>
                        <m:t>𝑅</m:t>
                      </m:r>
                      <m:r>
                        <a:rPr lang="en-GB" sz="1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6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charset="0"/>
                            </a:rPr>
                            <m:t>𝐹𝑊𝐻𝑀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US" sz="1600" dirty="0" smtClean="0"/>
              </a:p>
              <a:p>
                <a:r>
                  <a:rPr lang="en-US" sz="1600" dirty="0" smtClean="0"/>
                  <a:t>In semiconductor detectors, fluctuations in the number of charge carriers follows a </a:t>
                </a:r>
                <a:r>
                  <a:rPr lang="en-US" sz="1600" dirty="0" smtClean="0"/>
                  <a:t>sub</a:t>
                </a:r>
                <a:r>
                  <a:rPr lang="en-US" sz="1600" dirty="0" smtClean="0"/>
                  <a:t>-Poissonic </a:t>
                </a:r>
                <a:r>
                  <a:rPr lang="en-US" sz="1600" dirty="0" smtClean="0"/>
                  <a:t>probability distribution due to the introduction of phonon transitions</a:t>
                </a:r>
              </a:p>
              <a:p>
                <a:r>
                  <a:rPr lang="en-US" sz="1600" dirty="0" smtClean="0"/>
                  <a:t>Introduce the Fano factor,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sz="1600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en-GB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mr-IN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  <m:r>
                                    <a:rPr lang="en-GB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GB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600" dirty="0" smtClean="0"/>
              </a:p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</a:rPr>
                      <m:t>𝐸</m:t>
                    </m:r>
                    <m:r>
                      <a:rPr lang="en-GB" sz="16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smtClean="0">
                        <a:latin typeface="Cambria Math" charset="0"/>
                      </a:rPr>
                      <m:t>is</m:t>
                    </m:r>
                    <m:r>
                      <a:rPr lang="en-GB" sz="16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smtClean="0">
                        <a:latin typeface="Cambria Math" charset="0"/>
                      </a:rPr>
                      <m:t>energy</m:t>
                    </m:r>
                    <m:r>
                      <a:rPr lang="en-GB" sz="16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smtClean="0">
                        <a:latin typeface="Cambria Math" charset="0"/>
                      </a:rPr>
                      <m:t>of</m:t>
                    </m:r>
                    <m:r>
                      <a:rPr lang="en-GB" sz="16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smtClean="0">
                        <a:latin typeface="Cambria Math" charset="0"/>
                      </a:rPr>
                      <m:t>the</m:t>
                    </m:r>
                    <m:r>
                      <a:rPr lang="en-GB" sz="16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smtClean="0">
                        <a:latin typeface="Cambria Math" charset="0"/>
                      </a:rPr>
                      <m:t>incoming</m:t>
                    </m:r>
                    <m:r>
                      <a:rPr lang="en-GB" sz="16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smtClean="0">
                        <a:latin typeface="Cambria Math" charset="0"/>
                      </a:rPr>
                      <m:t>photon</m:t>
                    </m:r>
                    <m:r>
                      <a:rPr lang="en-GB" sz="16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GB" sz="1600" b="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GB" sz="1600" b="0" i="1" smtClean="0">
                            <a:latin typeface="Cambria Math" charset="0"/>
                          </a:rPr>
                          <m:t>𝑒</m:t>
                        </m:r>
                        <m:r>
                          <a:rPr lang="en-GB" sz="16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GB" sz="1600" b="0" i="1" smtClean="0">
                            <a:latin typeface="Cambria Math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sz="1600" b="0" dirty="0" smtClean="0"/>
                  <a:t> is the mean energy for the electron-hole creation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50412"/>
                <a:ext cx="8229600" cy="2712194"/>
              </a:xfrm>
              <a:blipFill rotWithShape="0">
                <a:blip r:embed="rId2"/>
                <a:stretch>
                  <a:fillRect l="-1407" t="-2247" r="-593" b="-31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25</a:t>
            </a:r>
            <a:endParaRPr lang="en-US" sz="1200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45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425"/>
            <a:ext cx="8229600" cy="380667"/>
          </a:xfrm>
        </p:spPr>
        <p:txBody>
          <a:bodyPr/>
          <a:lstStyle/>
          <a:p>
            <a:r>
              <a:rPr lang="en-US" dirty="0" smtClean="0"/>
              <a:t>Neutron Interactions: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63040"/>
                <a:ext cx="8229600" cy="2910331"/>
              </a:xfrm>
            </p:spPr>
            <p:txBody>
              <a:bodyPr/>
              <a:lstStyle/>
              <a:p>
                <a:r>
                  <a:rPr lang="en-US" sz="1600" dirty="0" smtClean="0"/>
                  <a:t>Scattering interactions:</a:t>
                </a:r>
              </a:p>
              <a:p>
                <a:pPr lvl="1"/>
                <a:r>
                  <a:rPr lang="en-US" sz="1600" dirty="0" smtClean="0"/>
                  <a:t>Elastic scattering (n, n’)</a:t>
                </a:r>
              </a:p>
              <a:p>
                <a:pPr lvl="1"/>
                <a:r>
                  <a:rPr lang="en-US" sz="1600" dirty="0" smtClean="0"/>
                  <a:t>Inelastic scattering (n, n’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GB" sz="1600" b="0" dirty="0" smtClean="0">
                    <a:ea typeface="Cambria Math" charset="0"/>
                    <a:cs typeface="Cambria Math" charset="0"/>
                  </a:rPr>
                  <a:t>)</a:t>
                </a:r>
              </a:p>
              <a:p>
                <a:r>
                  <a:rPr lang="en-GB" sz="1600" dirty="0" smtClean="0">
                    <a:ea typeface="Cambria Math" charset="0"/>
                    <a:cs typeface="Cambria Math" charset="0"/>
                  </a:rPr>
                  <a:t>Absorption interactions:</a:t>
                </a:r>
              </a:p>
              <a:p>
                <a:pPr lvl="1"/>
                <a:r>
                  <a:rPr lang="en-GB" sz="1600" b="0" dirty="0" smtClean="0">
                    <a:ea typeface="Cambria Math" charset="0"/>
                    <a:cs typeface="Cambria Math" charset="0"/>
                  </a:rPr>
                  <a:t>Radiative capture (n,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GB" sz="1600" b="0" dirty="0" smtClean="0">
                    <a:ea typeface="Cambria Math" charset="0"/>
                    <a:cs typeface="Cambria Math" charset="0"/>
                  </a:rPr>
                  <a:t>)</a:t>
                </a:r>
              </a:p>
              <a:p>
                <a:pPr lvl="1"/>
                <a:r>
                  <a:rPr lang="en-GB" sz="1600" dirty="0" smtClean="0">
                    <a:ea typeface="Cambria Math" charset="0"/>
                    <a:cs typeface="Cambria Math" charset="0"/>
                  </a:rPr>
                  <a:t>Absorption of a neutron and release of other secondary particles: (n, xn’), (n, </a:t>
                </a:r>
                <a14:m>
                  <m:oMath xmlns:m="http://schemas.openxmlformats.org/officeDocument/2006/math">
                    <m:r>
                      <a:rPr lang="en-GB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GB" sz="1600" b="0" dirty="0" smtClean="0">
                    <a:ea typeface="Cambria Math" charset="0"/>
                    <a:cs typeface="Cambria Math" charset="0"/>
                  </a:rPr>
                  <a:t>), (n, p), (n, D) etc. </a:t>
                </a:r>
                <a:endParaRPr lang="en-GB" sz="1600" dirty="0">
                  <a:ea typeface="Cambria Math" charset="0"/>
                  <a:cs typeface="Cambria Math" charset="0"/>
                </a:endParaRPr>
              </a:p>
              <a:p>
                <a:r>
                  <a:rPr lang="en-GB" sz="1600" dirty="0" smtClean="0">
                    <a:ea typeface="Cambria Math" charset="0"/>
                    <a:cs typeface="Cambria Math" charset="0"/>
                  </a:rPr>
                  <a:t>Nuclear fission</a:t>
                </a:r>
                <a:endParaRPr lang="en-GB" sz="1600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63040"/>
                <a:ext cx="8229600" cy="2910331"/>
              </a:xfrm>
              <a:blipFill rotWithShape="0">
                <a:blip r:embed="rId2"/>
                <a:stretch>
                  <a:fillRect l="-1407" t="-2096" r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26</a:t>
            </a:r>
            <a:endParaRPr lang="en-US" sz="1200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36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4872"/>
            <a:ext cx="8229600" cy="380667"/>
          </a:xfrm>
        </p:spPr>
        <p:txBody>
          <a:bodyPr/>
          <a:lstStyle/>
          <a:p>
            <a:r>
              <a:rPr lang="en-US" dirty="0" smtClean="0"/>
              <a:t>Cross sections for photon interactions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65896"/>
                <a:ext cx="8229600" cy="2932849"/>
              </a:xfrm>
            </p:spPr>
            <p:txBody>
              <a:bodyPr/>
              <a:lstStyle/>
              <a:p>
                <a:r>
                  <a:rPr lang="en-US" sz="1600" dirty="0" smtClean="0"/>
                  <a:t>Cross section for the photoelectric effect [8]: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en-US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f>
                        <m:fPr>
                          <m:ctrlPr>
                            <a:rPr lang="mr-IN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16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ℏ</m:t>
                                  </m:r>
                                  <m:r>
                                    <a:rPr lang="en-GB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600" dirty="0" smtClean="0"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1600" dirty="0" smtClean="0"/>
                  <a:t> has been experimentally determined to be between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</a:rPr>
                      <m:t>4.0 </m:t>
                    </m:r>
                  </m:oMath>
                </a14:m>
                <a:r>
                  <a:rPr lang="en-US" sz="1600" dirty="0" smtClean="0"/>
                  <a:t>and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</a:rPr>
                      <m:t>4.6</m:t>
                    </m:r>
                  </m:oMath>
                </a14:m>
                <a:endParaRPr lang="en-US" sz="1600" dirty="0" smtClean="0"/>
              </a:p>
              <a:p>
                <a:r>
                  <a:rPr lang="en-US" sz="1600" dirty="0" smtClean="0"/>
                  <a:t>Pair production cross section with shielding [8]: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en-US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mr-IN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16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28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GB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</m:t>
                          </m:r>
                          <m:func>
                            <m:funcPr>
                              <m:ctrlPr>
                                <a:rPr lang="en-GB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mr-IN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16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183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mr-IN" sz="16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mr-IN" sz="16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sz="16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GB" sz="16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3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GB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mr-IN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GB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27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sz="1600" dirty="0" smtClean="0"/>
              </a:p>
              <a:p>
                <a:r>
                  <a:rPr lang="en-US" sz="1600" dirty="0" smtClean="0"/>
                  <a:t>Cross section for Compton scattering for large photon energies [9]: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en-US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lang="en-GB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𝑍</m:t>
                      </m:r>
                      <m:f>
                        <m:fPr>
                          <m:ctrlPr>
                            <a:rPr lang="mr-IN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ln</m:t>
                          </m:r>
                          <m:r>
                            <a:rPr lang="en-GB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⁡(ℏ</m:t>
                          </m:r>
                          <m:r>
                            <a:rPr lang="en-GB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en-GB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GB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ℏ</m:t>
                          </m:r>
                          <m:r>
                            <a:rPr lang="en-GB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1600" dirty="0" smtClean="0"/>
              </a:p>
              <a:p>
                <a:pPr marL="0" indent="0">
                  <a:buNone/>
                </a:pPr>
                <a:endParaRPr lang="en-US" sz="1600" dirty="0" smtClean="0"/>
              </a:p>
              <a:p>
                <a:endParaRPr lang="en-US" sz="16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65896"/>
                <a:ext cx="8229600" cy="2932849"/>
              </a:xfrm>
              <a:blipFill rotWithShape="0">
                <a:blip r:embed="rId2"/>
                <a:stretch>
                  <a:fillRect l="-1407" t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27</a:t>
            </a:r>
            <a:endParaRPr lang="en-US" sz="1200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401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253" y="497144"/>
            <a:ext cx="4692316" cy="380667"/>
          </a:xfrm>
        </p:spPr>
        <p:txBody>
          <a:bodyPr/>
          <a:lstStyle/>
          <a:p>
            <a:r>
              <a:rPr lang="en-US" smtClean="0"/>
              <a:t>BGO and HPGe Cross Sections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HEPH-Hassard-2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mtClean="0"/>
              <a:t>22/03/2018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27" y="931144"/>
            <a:ext cx="4399052" cy="32962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66" y="938043"/>
            <a:ext cx="4456631" cy="3339421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61703" y="4164361"/>
            <a:ext cx="8229600" cy="577516"/>
          </a:xfrm>
        </p:spPr>
        <p:txBody>
          <a:bodyPr/>
          <a:lstStyle/>
          <a:p>
            <a:pPr marL="0" indent="0">
              <a:buNone/>
            </a:pPr>
            <a:r>
              <a:rPr lang="en-GB" sz="1400" dirty="0" smtClean="0"/>
              <a:t>*Partial Compton scattering cross sections: secondary electrons with an energy within 1keV from the Compton Edge</a:t>
            </a:r>
            <a:endParaRPr lang="en-GB" sz="1400" b="0" dirty="0" smtClean="0">
              <a:ea typeface="Cambria Math" charset="0"/>
              <a:cs typeface="Cambria Math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28</a:t>
            </a:r>
            <a:endParaRPr lang="en-US" sz="1200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168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1143"/>
            <a:ext cx="8229600" cy="380667"/>
          </a:xfrm>
        </p:spPr>
        <p:txBody>
          <a:bodyPr/>
          <a:lstStyle/>
          <a:p>
            <a:r>
              <a:rPr lang="en-US" dirty="0" smtClean="0"/>
              <a:t>General Features of Gamma Spectra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90042"/>
            <a:ext cx="4161322" cy="28505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06754" y="1504691"/>
                <a:ext cx="3980046" cy="2910331"/>
              </a:xfrm>
            </p:spPr>
            <p:txBody>
              <a:bodyPr/>
              <a:lstStyle/>
              <a:p>
                <a:r>
                  <a:rPr lang="en-US" sz="1600" dirty="0" smtClean="0"/>
                  <a:t>Compton Edge,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GB" sz="16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 smtClean="0"/>
                  <a:t>, corresponds to backscattered photons: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GB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sub>
                      </m:sSub>
                      <m:d>
                        <m:dPr>
                          <m:ctrlPr>
                            <a:rPr lang="mr-IN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mr-IN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mr-IN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𝛾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GB" sz="16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GB" sz="1600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6754" y="1504691"/>
                <a:ext cx="3980046" cy="2910331"/>
              </a:xfrm>
              <a:blipFill rotWithShape="0">
                <a:blip r:embed="rId3"/>
                <a:stretch>
                  <a:fillRect l="-2910" t="-2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29</a:t>
            </a:r>
            <a:endParaRPr lang="en-US" sz="1200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224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9694"/>
            <a:ext cx="8229600" cy="380667"/>
          </a:xfrm>
        </p:spPr>
        <p:txBody>
          <a:bodyPr/>
          <a:lstStyle/>
          <a:p>
            <a:r>
              <a:rPr lang="en-US" dirty="0" smtClean="0"/>
              <a:t>What is Neutron Activation and Gamma Spectroscopy?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31829"/>
                <a:ext cx="4228473" cy="3008262"/>
              </a:xfrm>
            </p:spPr>
            <p:txBody>
              <a:bodyPr/>
              <a:lstStyle/>
              <a:p>
                <a:r>
                  <a:rPr lang="en-US" sz="1600" dirty="0" smtClean="0"/>
                  <a:t>14.1MeV Neutrons produced by the D-T reaction are used to assay a sample of material</a:t>
                </a:r>
              </a:p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</a:rPr>
                      <m:t>𝐷</m:t>
                    </m:r>
                    <m:r>
                      <a:rPr lang="en-GB" sz="1600" b="0" i="1" smtClean="0">
                        <a:latin typeface="Cambria Math" charset="0"/>
                      </a:rPr>
                      <m:t>+</m:t>
                    </m:r>
                    <m:r>
                      <a:rPr lang="en-GB" sz="1600" b="0" i="1" smtClean="0">
                        <a:latin typeface="Cambria Math" charset="0"/>
                      </a:rPr>
                      <m:t>𝑇</m:t>
                    </m:r>
                    <m:r>
                      <a:rPr lang="en-GB" sz="1600" b="0" i="1" smtClean="0">
                        <a:latin typeface="Cambria Math" charset="0"/>
                      </a:rPr>
                      <m:t> ⟶</m:t>
                    </m:r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sPre>
                      <m:sPrePr>
                        <m:ctrlPr>
                          <a:rPr lang="mr-IN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PrePr>
                      <m:sub>
                        <m:r>
                          <a:rPr lang="en-GB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  <m:sup>
                        <m:r>
                          <a:rPr lang="en-GB" sz="1600" b="0" i="1" smtClean="0">
                            <a:latin typeface="Cambria Math" charset="0"/>
                          </a:rPr>
                          <m:t>3</m:t>
                        </m:r>
                      </m:sup>
                      <m:e>
                        <m:r>
                          <a:rPr lang="en-GB" sz="1600" b="0" i="1" smtClean="0">
                            <a:latin typeface="Cambria Math" charset="0"/>
                          </a:rPr>
                          <m:t>𝐻𝑒</m:t>
                        </m:r>
                        <m:r>
                          <a:rPr lang="en-GB" sz="1600" b="0" i="1" smtClean="0">
                            <a:latin typeface="Cambria Math" charset="0"/>
                          </a:rPr>
                          <m:t>+(17.6</m:t>
                        </m:r>
                        <m:r>
                          <a:rPr lang="en-GB" sz="1600" b="0" i="1" smtClean="0">
                            <a:latin typeface="Cambria Math" charset="0"/>
                          </a:rPr>
                          <m:t>𝑀𝑒𝑉</m:t>
                        </m:r>
                        <m:r>
                          <a:rPr lang="en-GB" sz="1600" b="0" i="1" smtClean="0">
                            <a:latin typeface="Cambria Math" charset="0"/>
                          </a:rPr>
                          <m:t>)</m:t>
                        </m:r>
                      </m:e>
                    </m:sPre>
                    <m:r>
                      <a:rPr lang="en-GB" sz="16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1600" dirty="0" smtClean="0"/>
              </a:p>
              <a:p>
                <a:r>
                  <a:rPr lang="en-US" sz="1600" dirty="0" smtClean="0"/>
                  <a:t>Interact with atomic nuclei via the inelastic scattering interaction (n, n’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sz="1600" dirty="0" smtClean="0"/>
                  <a:t>)</a:t>
                </a:r>
              </a:p>
              <a:p>
                <a:r>
                  <a:rPr lang="en-US" sz="1600" dirty="0" smtClean="0"/>
                  <a:t>Energy of emitted gamma-ray photons depends on the nuclear band structure of the elements</a:t>
                </a:r>
              </a:p>
              <a:p>
                <a:r>
                  <a:rPr lang="en-US" sz="1600" dirty="0" smtClean="0"/>
                  <a:t>Characteristic photons used as fingerprint for elemental composition of the sample</a:t>
                </a:r>
              </a:p>
              <a:p>
                <a:endParaRPr lang="en-US" sz="1600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31829"/>
                <a:ext cx="4228473" cy="3008262"/>
              </a:xfrm>
              <a:blipFill rotWithShape="0">
                <a:blip r:embed="rId3"/>
                <a:stretch>
                  <a:fillRect l="-2738" t="-2024" r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672" y="1668693"/>
            <a:ext cx="4001129" cy="28713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41073" y="1390361"/>
            <a:ext cx="3445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Si-28 Neutron Cross Sections [3]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8854068" y="4833048"/>
            <a:ext cx="28993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3E74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88423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313"/>
    </mc:Choice>
    <mc:Fallback>
      <p:transition spd="slow" advTm="79313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1754" y="357595"/>
            <a:ext cx="3812171" cy="380667"/>
          </a:xfrm>
        </p:spPr>
        <p:txBody>
          <a:bodyPr/>
          <a:lstStyle/>
          <a:p>
            <a:r>
              <a:rPr lang="en-US" dirty="0" smtClean="0"/>
              <a:t>HPGe </a:t>
            </a:r>
            <a:r>
              <a:rPr lang="en-US" smtClean="0"/>
              <a:t>Gamma Spectrum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81" y="834702"/>
            <a:ext cx="6203081" cy="3844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30</a:t>
            </a:r>
            <a:endParaRPr lang="en-US" sz="1200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736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4872"/>
            <a:ext cx="8229600" cy="380667"/>
          </a:xfrm>
        </p:spPr>
        <p:txBody>
          <a:bodyPr/>
          <a:lstStyle/>
          <a:p>
            <a:r>
              <a:rPr lang="en-US" dirty="0" smtClean="0"/>
              <a:t>Definitions of Detection Rates: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940"/>
                <a:ext cx="3556535" cy="320218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𝐹𝑎𝑙𝑠𝑒</m:t>
                      </m:r>
                      <m:r>
                        <a:rPr lang="en-GB" b="0" i="1" smtClean="0">
                          <a:latin typeface="Cambria Math" charset="0"/>
                        </a:rPr>
                        <m:t> </m:t>
                      </m:r>
                      <m:r>
                        <a:rPr lang="en-GB" b="0" i="1" smtClean="0">
                          <a:latin typeface="Cambria Math" charset="0"/>
                        </a:rPr>
                        <m:t>𝑝𝑜𝑠𝑖𝑡𝑖𝑣𝑒𝑠</m:t>
                      </m:r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charset="0"/>
                            </a:rPr>
                            <m:t>𝑐</m:t>
                          </m:r>
                        </m:num>
                        <m:den>
                          <m:r>
                            <a:rPr lang="en-GB" b="0" i="1" smtClean="0">
                              <a:latin typeface="Cambria Math" charset="0"/>
                            </a:rPr>
                            <m:t>𝑐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GB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endParaRPr lang="en-GB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𝐹𝑎𝑙𝑠𝑒</m:t>
                      </m:r>
                      <m:r>
                        <a:rPr lang="en-GB" b="0" i="1" smtClean="0">
                          <a:latin typeface="Cambria Math" charset="0"/>
                        </a:rPr>
                        <m:t> </m:t>
                      </m:r>
                      <m:r>
                        <a:rPr lang="en-GB" b="0" i="1" smtClean="0">
                          <a:latin typeface="Cambria Math" charset="0"/>
                        </a:rPr>
                        <m:t>𝑛𝑒𝑔𝑎𝑡𝑖𝑣𝑒𝑠</m:t>
                      </m:r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charset="0"/>
                            </a:rPr>
                            <m:t>𝑏</m:t>
                          </m:r>
                        </m:num>
                        <m:den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GB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endParaRPr lang="en-GB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𝑆𝑒𝑛𝑠𝑖𝑡𝑖𝑣𝑖𝑡𝑦</m:t>
                      </m:r>
                      <m:r>
                        <a:rPr lang="en-GB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</m:num>
                        <m:den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𝑆𝑝𝑒𝑐𝑖𝑓𝑖𝑐𝑖𝑡𝑦</m:t>
                      </m:r>
                      <m:r>
                        <a:rPr lang="en-GB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charset="0"/>
                            </a:rPr>
                            <m:t>𝑐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940"/>
                <a:ext cx="3556535" cy="3202184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6796802"/>
                  </p:ext>
                </p:extLst>
              </p:nvPr>
            </p:nvGraphicFramePr>
            <p:xfrm>
              <a:off x="4820652" y="1510626"/>
              <a:ext cx="3866148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8716"/>
                    <a:gridCol w="1288716"/>
                    <a:gridCol w="128871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Positive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Negative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Presence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Absence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6796802"/>
                  </p:ext>
                </p:extLst>
              </p:nvPr>
            </p:nvGraphicFramePr>
            <p:xfrm>
              <a:off x="4820652" y="1510626"/>
              <a:ext cx="3866148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8716"/>
                    <a:gridCol w="1288716"/>
                    <a:gridCol w="128871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Positive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Negative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Presence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948" t="-106452" r="-102844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106452" r="-2358" b="-12096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Absence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948" t="-209836" r="-10284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209836" r="-2358" b="-2295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31</a:t>
            </a:r>
            <a:endParaRPr lang="en-US" sz="1200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975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59" y="931143"/>
            <a:ext cx="3738212" cy="3738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53" y="890593"/>
            <a:ext cx="3778762" cy="3778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53706" y="4833048"/>
            <a:ext cx="45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32</a:t>
            </a:r>
            <a:endParaRPr lang="en-US" sz="1200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30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457199" y="1511132"/>
            <a:ext cx="5156791" cy="2961036"/>
          </a:xfrm>
        </p:spPr>
        <p:txBody>
          <a:bodyPr/>
          <a:lstStyle/>
          <a:p>
            <a:r>
              <a:rPr lang="en-US" sz="1600" dirty="0" smtClean="0"/>
              <a:t>Gean4 </a:t>
            </a:r>
            <a:r>
              <a:rPr lang="en-US" sz="1600" dirty="0" smtClean="0"/>
              <a:t>is a toolkit </a:t>
            </a:r>
            <a:r>
              <a:rPr lang="en-US" sz="1600" dirty="0" smtClean="0"/>
              <a:t>for </a:t>
            </a:r>
            <a:r>
              <a:rPr lang="en-US" sz="1600" dirty="0" smtClean="0"/>
              <a:t>the passage of particles through matter using Monte Carlo Methods</a:t>
            </a:r>
          </a:p>
          <a:p>
            <a:r>
              <a:rPr lang="en-US" sz="1600" dirty="0" smtClean="0"/>
              <a:t>Handles geometry of the detection environment, tracking of particles and response of particle detectors</a:t>
            </a:r>
          </a:p>
          <a:p>
            <a:r>
              <a:rPr lang="en-US" sz="1600" dirty="0" smtClean="0"/>
              <a:t>Spherical sample </a:t>
            </a:r>
            <a:r>
              <a:rPr lang="en-US" sz="1600" dirty="0" smtClean="0"/>
              <a:t>at the origin</a:t>
            </a:r>
            <a:endParaRPr lang="en-US" sz="1600" dirty="0" smtClean="0"/>
          </a:p>
          <a:p>
            <a:r>
              <a:rPr lang="en-US" sz="1600" dirty="0" smtClean="0"/>
              <a:t>4</a:t>
            </a:r>
            <a:r>
              <a:rPr lang="en-GB" sz="1600" dirty="0" smtClean="0"/>
              <a:t>𝛑 spherical shell detector </a:t>
            </a:r>
            <a:endParaRPr lang="en-GB" sz="1600" dirty="0" smtClean="0"/>
          </a:p>
          <a:p>
            <a:r>
              <a:rPr lang="en-US" sz="1600" dirty="0" smtClean="0"/>
              <a:t>Simulations </a:t>
            </a:r>
            <a:r>
              <a:rPr lang="en-US" sz="1600" dirty="0" smtClean="0"/>
              <a:t>initialised with collimated beam of </a:t>
            </a:r>
            <a:r>
              <a:rPr lang="en-US" sz="1600" b="1" dirty="0" smtClean="0"/>
              <a:t>50 or 100 million</a:t>
            </a:r>
            <a:r>
              <a:rPr lang="en-US" sz="1600" dirty="0" smtClean="0"/>
              <a:t> </a:t>
            </a:r>
            <a:r>
              <a:rPr lang="en-US" sz="1600" dirty="0" smtClean="0"/>
              <a:t>14MeV </a:t>
            </a:r>
            <a:r>
              <a:rPr lang="en-US" sz="1600" dirty="0" smtClean="0"/>
              <a:t>neutrons fired towards sample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938043"/>
            <a:ext cx="8229600" cy="380667"/>
          </a:xfrm>
        </p:spPr>
        <p:txBody>
          <a:bodyPr/>
          <a:lstStyle/>
          <a:p>
            <a:r>
              <a:rPr lang="en-US" dirty="0" smtClean="0"/>
              <a:t>Geant4 Simulations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23/03/2018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371" y="1325610"/>
            <a:ext cx="2786429" cy="29667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54068" y="4833048"/>
            <a:ext cx="28993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E74"/>
                </a:solidFill>
              </a:rPr>
              <a:t>4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458552" y="1694046"/>
            <a:ext cx="95373" cy="2598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77525" y="1474797"/>
            <a:ext cx="13395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C000"/>
                </a:solidFill>
              </a:rPr>
              <a:t>Detector</a:t>
            </a:r>
            <a:endParaRPr lang="en-US" sz="1200" dirty="0">
              <a:solidFill>
                <a:srgbClr val="FFC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084194" y="2916456"/>
            <a:ext cx="536168" cy="1078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36345" y="3939439"/>
            <a:ext cx="8542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rgbClr val="FFC000"/>
                </a:solidFill>
              </a:rPr>
              <a:t>Sample</a:t>
            </a:r>
            <a:endParaRPr lang="en-US" sz="1200" dirty="0">
              <a:solidFill>
                <a:srgbClr val="FFC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458552" y="2849078"/>
            <a:ext cx="356134" cy="1145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78866" y="3939439"/>
            <a:ext cx="117109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rgbClr val="FFC000"/>
                </a:solidFill>
              </a:rPr>
              <a:t>Neutron beam</a:t>
            </a:r>
            <a:endParaRPr lang="en-US" sz="1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148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354"/>
    </mc:Choice>
    <mc:Fallback>
      <p:transition spd="slow" advTm="7735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1"/>
              </p:nvPr>
            </p:nvSpPr>
            <p:spPr>
              <a:xfrm>
                <a:off x="457200" y="1881167"/>
                <a:ext cx="3957145" cy="2613435"/>
              </a:xfrm>
            </p:spPr>
            <p:txBody>
              <a:bodyPr/>
              <a:lstStyle/>
              <a:p>
                <a:r>
                  <a:rPr lang="en-US" sz="1600" b="1" dirty="0" smtClean="0"/>
                  <a:t>Method 1</a:t>
                </a:r>
                <a:r>
                  <a:rPr lang="en-US" sz="1600" dirty="0" smtClean="0"/>
                  <a:t>: Take inspiration from the ability of the human eye to discriminate between millions of different colours</a:t>
                </a:r>
              </a:p>
              <a:p>
                <a:r>
                  <a:rPr lang="en-US" sz="1600" dirty="0" smtClean="0"/>
                  <a:t>Ratios between the intensity measured by three receptor cells are used to determine the colour </a:t>
                </a:r>
              </a:p>
              <a:p>
                <a:r>
                  <a:rPr lang="en-US" sz="1600" b="1" dirty="0" smtClean="0"/>
                  <a:t>Method 2</a:t>
                </a:r>
                <a:r>
                  <a:rPr lang="en-US" sz="1600" dirty="0" smtClean="0"/>
                  <a:t>: </a:t>
                </a:r>
                <a:r>
                  <a:rPr lang="en-US" sz="1600" dirty="0"/>
                  <a:t>Artificial Neural Network (ANN) with supervised learning </a:t>
                </a:r>
              </a:p>
              <a:p>
                <a:r>
                  <a:rPr lang="en-US" sz="1600" dirty="0" smtClean="0"/>
                  <a:t>Finds mapping function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charset="0"/>
                      </a:rPr>
                      <m:t>𝑓</m:t>
                    </m:r>
                    <m:r>
                      <a:rPr lang="en-GB" sz="1600" i="1">
                        <a:latin typeface="Cambria Math" charset="0"/>
                      </a:rPr>
                      <m:t>:</m:t>
                    </m:r>
                    <m:r>
                      <a:rPr lang="en-GB" sz="1600" i="1">
                        <a:latin typeface="Cambria Math" charset="0"/>
                      </a:rPr>
                      <m:t>𝑋</m:t>
                    </m:r>
                    <m:r>
                      <a:rPr lang="en-GB" sz="1600" i="1">
                        <a:latin typeface="Cambria Math" charset="0"/>
                      </a:rPr>
                      <m:t> →</m:t>
                    </m:r>
                    <m:r>
                      <a:rPr lang="en-GB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endParaRPr lang="en-US" sz="1600" dirty="0" smtClean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457200" y="1881167"/>
                <a:ext cx="3957145" cy="2613435"/>
              </a:xfrm>
              <a:blipFill rotWithShape="0">
                <a:blip r:embed="rId2"/>
                <a:stretch>
                  <a:fillRect l="-2928" t="-2570" r="-2003" b="-6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55260"/>
            <a:ext cx="8229600" cy="380667"/>
          </a:xfrm>
        </p:spPr>
        <p:txBody>
          <a:bodyPr/>
          <a:lstStyle/>
          <a:p>
            <a:r>
              <a:rPr lang="en-US" dirty="0" smtClean="0"/>
              <a:t>Two Methods for Determining the Elemental Composition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HEPH-Hassard-2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54068" y="4833048"/>
            <a:ext cx="28993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3E74"/>
                </a:solidFill>
              </a:rPr>
              <a:t>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712" y="1700680"/>
            <a:ext cx="3546088" cy="29007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08341" y="1433452"/>
            <a:ext cx="3445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Sensitivity of human cone cells [4]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918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147"/>
    </mc:Choice>
    <mc:Fallback>
      <p:transition spd="slow" advTm="93147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457200" y="1494263"/>
            <a:ext cx="4092498" cy="2988527"/>
          </a:xfrm>
        </p:spPr>
        <p:txBody>
          <a:bodyPr/>
          <a:lstStyle/>
          <a:p>
            <a:r>
              <a:rPr lang="en-US" sz="1600" dirty="0" smtClean="0"/>
              <a:t>Use spectrum filters </a:t>
            </a:r>
            <a:r>
              <a:rPr lang="en-US" sz="1600" dirty="0"/>
              <a:t>to alter the response function </a:t>
            </a:r>
            <a:r>
              <a:rPr lang="en-US" sz="1600" dirty="0" smtClean="0"/>
              <a:t>of </a:t>
            </a:r>
            <a:r>
              <a:rPr lang="en-US" sz="1600" dirty="0" smtClean="0"/>
              <a:t>gamma-ray </a:t>
            </a:r>
            <a:r>
              <a:rPr lang="en-US" sz="1600" dirty="0"/>
              <a:t>detectors </a:t>
            </a:r>
          </a:p>
          <a:p>
            <a:r>
              <a:rPr lang="en-US" sz="1600" dirty="0" smtClean="0"/>
              <a:t>Different transmission </a:t>
            </a:r>
            <a:r>
              <a:rPr lang="en-US" sz="1600" dirty="0"/>
              <a:t>coefficients as a function of photon energy</a:t>
            </a:r>
          </a:p>
          <a:p>
            <a:r>
              <a:rPr lang="en-US" sz="1600" dirty="0"/>
              <a:t>Ratio between the intensity of radiation measured by </a:t>
            </a:r>
            <a:r>
              <a:rPr lang="en-US" sz="1600" dirty="0" smtClean="0"/>
              <a:t>each detector used for </a:t>
            </a:r>
            <a:r>
              <a:rPr lang="en-US" sz="1600" dirty="0" smtClean="0"/>
              <a:t>energy discrimination</a:t>
            </a:r>
            <a:endParaRPr lang="en-US" sz="1600" dirty="0" smtClean="0"/>
          </a:p>
          <a:p>
            <a:r>
              <a:rPr lang="en-US" sz="1600" dirty="0" smtClean="0"/>
              <a:t>Do such spectrum filters exist in the MeV </a:t>
            </a:r>
            <a:r>
              <a:rPr lang="en-US" sz="1600" dirty="0" smtClean="0"/>
              <a:t>range</a:t>
            </a:r>
            <a:r>
              <a:rPr lang="en-US" sz="1600" dirty="0" smtClean="0"/>
              <a:t>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976712"/>
            <a:ext cx="8229600" cy="380667"/>
          </a:xfrm>
        </p:spPr>
        <p:txBody>
          <a:bodyPr/>
          <a:lstStyle/>
          <a:p>
            <a:r>
              <a:rPr lang="en-US" dirty="0" smtClean="0"/>
              <a:t>Method 1: The Spectrum Filter Approach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54068" y="4833048"/>
            <a:ext cx="28993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3E74"/>
                </a:solidFill>
              </a:rPr>
              <a:t>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925" y="1357379"/>
            <a:ext cx="1322832" cy="30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5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955"/>
    </mc:Choice>
    <mc:Fallback>
      <p:transition spd="slow" advTm="6595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457200" y="961270"/>
            <a:ext cx="8229600" cy="3806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Method 2: Machine Learning Approach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57201" y="1453372"/>
            <a:ext cx="3062748" cy="261343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Artificial Neural Network with supervised learning</a:t>
            </a:r>
          </a:p>
          <a:p>
            <a:r>
              <a:rPr lang="en-US" sz="1600" dirty="0"/>
              <a:t>T</a:t>
            </a:r>
            <a:r>
              <a:rPr lang="en-US" sz="1600" dirty="0" smtClean="0"/>
              <a:t>raining and prediction phase</a:t>
            </a:r>
          </a:p>
          <a:p>
            <a:r>
              <a:rPr lang="en-US" sz="1600" dirty="0" smtClean="0"/>
              <a:t>Multi-channel pulse height analysers split spectrum into energy bins</a:t>
            </a:r>
          </a:p>
          <a:p>
            <a:r>
              <a:rPr lang="en-US" sz="1600" dirty="0" smtClean="0"/>
              <a:t>Limit on resolution is </a:t>
            </a:r>
            <a:r>
              <a:rPr lang="en-US" sz="1600" b="1" dirty="0" smtClean="0"/>
              <a:t>1keV</a:t>
            </a:r>
          </a:p>
          <a:p>
            <a:r>
              <a:rPr lang="en-US" sz="1600" dirty="0" smtClean="0"/>
              <a:t>Maps the photon counts onto the elemental compositions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271B5E-7BF9-9540-B1AE-2A3A7F7929C3}"/>
              </a:ext>
            </a:extLst>
          </p:cNvPr>
          <p:cNvSpPr txBox="1"/>
          <p:nvPr/>
        </p:nvSpPr>
        <p:spPr>
          <a:xfrm>
            <a:off x="3491545" y="2291961"/>
            <a:ext cx="5484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500" dirty="0"/>
              <a:t>1</a:t>
            </a:r>
          </a:p>
          <a:p>
            <a:pPr algn="r"/>
            <a:r>
              <a:rPr lang="en-GB" sz="1500" dirty="0"/>
              <a:t>2</a:t>
            </a:r>
          </a:p>
          <a:p>
            <a:pPr algn="r"/>
            <a:r>
              <a:rPr lang="en-GB" sz="1500" dirty="0"/>
              <a:t>3</a:t>
            </a:r>
          </a:p>
          <a:p>
            <a:pPr algn="r"/>
            <a:r>
              <a:rPr lang="en-GB" sz="1500" dirty="0"/>
              <a:t>.</a:t>
            </a:r>
          </a:p>
          <a:p>
            <a:pPr algn="r"/>
            <a:r>
              <a:rPr lang="en-GB" sz="1500" dirty="0"/>
              <a:t>.</a:t>
            </a:r>
          </a:p>
          <a:p>
            <a:pPr algn="r"/>
            <a:r>
              <a:rPr lang="en-GB" sz="1500" dirty="0"/>
              <a:t>.</a:t>
            </a:r>
          </a:p>
          <a:p>
            <a:pPr algn="r"/>
            <a:r>
              <a:rPr lang="en-GB" sz="1500" dirty="0"/>
              <a:t>N-1</a:t>
            </a:r>
          </a:p>
          <a:p>
            <a:pPr algn="r"/>
            <a:r>
              <a:rPr lang="en-GB" sz="1500" dirty="0"/>
              <a:t>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972" y="2077751"/>
            <a:ext cx="4185810" cy="22090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D2C1D84-FBB5-8547-B705-9E11614EC689}"/>
              </a:ext>
            </a:extLst>
          </p:cNvPr>
          <p:cNvSpPr txBox="1"/>
          <p:nvPr/>
        </p:nvSpPr>
        <p:spPr>
          <a:xfrm>
            <a:off x="3637937" y="1554345"/>
            <a:ext cx="4528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smtClean="0"/>
              <a:t>Input: photon </a:t>
            </a:r>
            <a:r>
              <a:rPr lang="en-GB" sz="1500" dirty="0"/>
              <a:t>counts</a:t>
            </a:r>
          </a:p>
          <a:p>
            <a:r>
              <a:rPr lang="en-GB" sz="1500" dirty="0"/>
              <a:t>of N</a:t>
            </a:r>
            <a:r>
              <a:rPr lang="en-GB" sz="1500" baseline="30000" dirty="0"/>
              <a:t>th</a:t>
            </a:r>
            <a:r>
              <a:rPr lang="en-GB" sz="1500" dirty="0"/>
              <a:t> energy bin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5D04A64-E1BA-2D41-BC45-003532C3A0B7}"/>
              </a:ext>
            </a:extLst>
          </p:cNvPr>
          <p:cNvSpPr txBox="1"/>
          <p:nvPr/>
        </p:nvSpPr>
        <p:spPr>
          <a:xfrm>
            <a:off x="8166614" y="2753625"/>
            <a:ext cx="686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500" dirty="0"/>
              <a:t>H (%)</a:t>
            </a:r>
          </a:p>
          <a:p>
            <a:r>
              <a:rPr lang="it-IT" sz="1500" dirty="0"/>
              <a:t>C (%)</a:t>
            </a:r>
          </a:p>
          <a:p>
            <a:r>
              <a:rPr lang="it-IT" sz="1500" dirty="0"/>
              <a:t>N (%)</a:t>
            </a:r>
          </a:p>
          <a:p>
            <a:r>
              <a:rPr lang="it-IT" sz="1500" dirty="0"/>
              <a:t>O (%)</a:t>
            </a:r>
            <a:endParaRPr lang="en-US" sz="1500" dirty="0"/>
          </a:p>
        </p:txBody>
      </p:sp>
      <p:sp>
        <p:nvSpPr>
          <p:cNvPr id="11" name="TextBox 10"/>
          <p:cNvSpPr txBox="1"/>
          <p:nvPr/>
        </p:nvSpPr>
        <p:spPr>
          <a:xfrm>
            <a:off x="8854068" y="4833048"/>
            <a:ext cx="28993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3E74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99137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44"/>
    </mc:Choice>
    <mc:Fallback>
      <p:transition spd="slow" advTm="4694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/>
              <p:cNvSpPr>
                <a:spLocks noGrp="1"/>
              </p:cNvSpPr>
              <p:nvPr>
                <p:ph idx="11"/>
              </p:nvPr>
            </p:nvSpPr>
            <p:spPr>
              <a:xfrm>
                <a:off x="457200" y="1424112"/>
                <a:ext cx="4528686" cy="3051635"/>
              </a:xfrm>
            </p:spPr>
            <p:txBody>
              <a:bodyPr/>
              <a:lstStyle/>
              <a:p>
                <a:r>
                  <a:rPr lang="en-US" sz="1600" dirty="0" smtClean="0"/>
                  <a:t>Researched </a:t>
                </a:r>
                <a:r>
                  <a:rPr lang="en-US" sz="1600" b="1" dirty="0" smtClean="0"/>
                  <a:t>28</a:t>
                </a:r>
                <a:r>
                  <a:rPr lang="en-US" sz="1600" dirty="0" smtClean="0"/>
                  <a:t> elements ranging from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</a:rPr>
                      <m:t>𝑍</m:t>
                    </m:r>
                    <m:r>
                      <a:rPr lang="en-GB" sz="1600" b="0" i="1" smtClean="0">
                        <a:latin typeface="Cambria Math" charset="0"/>
                      </a:rPr>
                      <m:t>=13</m:t>
                    </m:r>
                  </m:oMath>
                </a14:m>
                <a:r>
                  <a:rPr lang="en-US" sz="1600" dirty="0" smtClean="0"/>
                  <a:t> to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</a:rPr>
                      <m:t>𝑍</m:t>
                    </m:r>
                    <m:r>
                      <a:rPr lang="en-GB" sz="1600" b="0" i="1" smtClean="0">
                        <a:latin typeface="Cambria Math" charset="0"/>
                      </a:rPr>
                      <m:t>=83</m:t>
                    </m:r>
                  </m:oMath>
                </a14:m>
                <a:endParaRPr lang="en-US" sz="1600" dirty="0" smtClean="0"/>
              </a:p>
              <a:p>
                <a:r>
                  <a:rPr lang="en-US" sz="1600" dirty="0" smtClean="0"/>
                  <a:t>Precluded radioactive elements (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</a:rPr>
                      <m:t>𝑍</m:t>
                    </m:r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≥84)</m:t>
                    </m:r>
                  </m:oMath>
                </a14:m>
                <a:r>
                  <a:rPr lang="en-US" sz="1600" dirty="0" smtClean="0"/>
                  <a:t> and non-solid materials at RTP</a:t>
                </a:r>
              </a:p>
              <a:p>
                <a:r>
                  <a:rPr lang="en-US" sz="1600" dirty="0" smtClean="0"/>
                  <a:t>Cross sectional data taken from the literature [5] </a:t>
                </a:r>
              </a:p>
              <a:p>
                <a:r>
                  <a:rPr lang="en-US" sz="1600" dirty="0" smtClean="0"/>
                  <a:t>Photon absorption cross sections at </a:t>
                </a:r>
                <a:r>
                  <a:rPr lang="en-US" sz="1600" b="1" dirty="0" smtClean="0"/>
                  <a:t>2MeV</a:t>
                </a:r>
                <a:r>
                  <a:rPr lang="en-US" sz="1600" dirty="0" smtClean="0"/>
                  <a:t>,</a:t>
                </a:r>
                <a:r>
                  <a:rPr lang="en-US" sz="1600" b="1" dirty="0" smtClean="0"/>
                  <a:t> 4MeV </a:t>
                </a:r>
                <a:r>
                  <a:rPr lang="en-US" sz="1600" dirty="0" smtClean="0"/>
                  <a:t>and </a:t>
                </a:r>
                <a:r>
                  <a:rPr lang="en-US" sz="1600" b="1" dirty="0" smtClean="0"/>
                  <a:t>6MeV </a:t>
                </a:r>
                <a:endParaRPr lang="en-US" sz="1600" dirty="0" smtClean="0"/>
              </a:p>
              <a:p>
                <a:r>
                  <a:rPr lang="en-US" sz="1600" dirty="0" smtClean="0"/>
                  <a:t>Elements labelled according to which energy the photons had the highest transmission ratio</a:t>
                </a:r>
              </a:p>
            </p:txBody>
          </p:sp>
        </mc:Choice>
        <mc:Fallback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457200" y="1424112"/>
                <a:ext cx="4528686" cy="3051635"/>
              </a:xfrm>
              <a:blipFill rotWithShape="0">
                <a:blip r:embed="rId2"/>
                <a:stretch>
                  <a:fillRect l="-2557" t="-2200" r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938043"/>
            <a:ext cx="8229600" cy="380667"/>
          </a:xfrm>
        </p:spPr>
        <p:txBody>
          <a:bodyPr/>
          <a:lstStyle/>
          <a:p>
            <a:r>
              <a:rPr lang="en-US" dirty="0" smtClean="0"/>
              <a:t>Results 1: Spectrum Filters Approach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54068" y="4833048"/>
            <a:ext cx="28993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3E74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46671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102"/>
    </mc:Choice>
    <mc:Fallback>
      <p:transition spd="slow" advTm="6210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HEPH-Hassard-2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22/03/2018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" t="1989" r="1" b="1503"/>
          <a:stretch/>
        </p:blipFill>
        <p:spPr>
          <a:xfrm>
            <a:off x="610613" y="931143"/>
            <a:ext cx="5943312" cy="3503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"/>
              <p:cNvSpPr txBox="1">
                <a:spLocks/>
              </p:cNvSpPr>
              <p:nvPr/>
            </p:nvSpPr>
            <p:spPr>
              <a:xfrm>
                <a:off x="6553924" y="938042"/>
                <a:ext cx="2132876" cy="349630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0085CA"/>
                  </a:buClr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rgbClr val="0085CA"/>
                  </a:buClr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rgbClr val="0085CA"/>
                  </a:buClr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rgbClr val="0085CA"/>
                  </a:buClr>
                  <a:buFont typeface="Arial"/>
                  <a:buChar char="–"/>
                  <a:defRPr sz="1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rgbClr val="0085CA"/>
                  </a:buClr>
                  <a:buFont typeface="Arial"/>
                  <a:buChar char="»"/>
                  <a:defRPr sz="1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 smtClean="0"/>
                  <a:t>Total photon absorption cross section lowest at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</a:rPr>
                      <m:t>4</m:t>
                    </m:r>
                    <m:r>
                      <a:rPr lang="en-GB" sz="1600" b="0" i="1" smtClean="0">
                        <a:latin typeface="Cambria Math" charset="0"/>
                      </a:rPr>
                      <m:t>𝑀𝑒𝑉</m:t>
                    </m:r>
                  </m:oMath>
                </a14:m>
                <a:r>
                  <a:rPr lang="en-US" sz="1600" dirty="0" smtClean="0"/>
                  <a:t> for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</a:rPr>
                      <m:t>48</m:t>
                    </m:r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𝑍</m:t>
                    </m:r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≤83</m:t>
                    </m:r>
                  </m:oMath>
                </a14:m>
                <a:r>
                  <a:rPr lang="en-GB" sz="1600" b="0" dirty="0" smtClean="0">
                    <a:ea typeface="Cambria Math" charset="0"/>
                    <a:cs typeface="Cambria Math" charset="0"/>
                  </a:rPr>
                  <a:t> and at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6</m:t>
                    </m:r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𝑀𝑒𝑉</m:t>
                    </m:r>
                  </m:oMath>
                </a14:m>
                <a:r>
                  <a:rPr lang="en-GB" sz="1600" b="0" dirty="0" smtClean="0">
                    <a:ea typeface="Cambria Math" charset="0"/>
                    <a:cs typeface="Cambria Math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13≤</m:t>
                    </m:r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𝑍</m:t>
                    </m:r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≤47</m:t>
                    </m:r>
                  </m:oMath>
                </a14:m>
                <a:endParaRPr lang="en-GB" sz="1600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GB" sz="1600" dirty="0" smtClean="0">
                    <a:ea typeface="Cambria Math" charset="0"/>
                    <a:cs typeface="Cambria Math" charset="0"/>
                  </a:rPr>
                  <a:t>No element had its lowest cross section at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lang="en-GB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𝑀𝑒𝑉</m:t>
                    </m:r>
                  </m:oMath>
                </a14:m>
                <a:endParaRPr lang="en-GB" sz="1600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GB" sz="1600" dirty="0">
                    <a:ea typeface="Cambria Math" charset="0"/>
                    <a:cs typeface="Cambria Math" charset="0"/>
                  </a:rPr>
                  <a:t>N</a:t>
                </a:r>
                <a:r>
                  <a:rPr lang="en-GB" sz="1600" dirty="0" smtClean="0">
                    <a:ea typeface="Cambria Math" charset="0"/>
                    <a:cs typeface="Cambria Math" charset="0"/>
                  </a:rPr>
                  <a:t>o spectrum filter appropriate found for the lower energies</a:t>
                </a:r>
                <a:endParaRPr lang="en-GB" sz="1600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6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924" y="938042"/>
                <a:ext cx="2132876" cy="3496305"/>
              </a:xfrm>
              <a:prstGeom prst="rect">
                <a:avLst/>
              </a:prstGeom>
              <a:blipFill rotWithShape="0">
                <a:blip r:embed="rId3"/>
                <a:stretch>
                  <a:fillRect l="-1143" t="-524" r="-3714" b="-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854068" y="4833048"/>
            <a:ext cx="28993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3E74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939825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68"/>
    </mc:Choice>
    <mc:Fallback>
      <p:transition spd="slow" advTm="40168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5720</TotalTime>
  <Words>1766</Words>
  <Application>Microsoft Macintosh PowerPoint</Application>
  <PresentationFormat>On-screen Show (16:9)</PresentationFormat>
  <Paragraphs>307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Cambria Math</vt:lpstr>
      <vt:lpstr>Arial</vt:lpstr>
      <vt:lpstr>Imperial College London Theme</vt:lpstr>
      <vt:lpstr>Detection of Improvised Explosive Devices using Neutron Activation and Gamma Spectroscopy</vt:lpstr>
      <vt:lpstr>Introduction</vt:lpstr>
      <vt:lpstr>What is Neutron Activation and Gamma Spectroscopy?</vt:lpstr>
      <vt:lpstr>Geant4 Simulations </vt:lpstr>
      <vt:lpstr>Two Methods for Determining the Elemental Composition</vt:lpstr>
      <vt:lpstr>Method 1: The Spectrum Filter Approach</vt:lpstr>
      <vt:lpstr>PowerPoint Presentation</vt:lpstr>
      <vt:lpstr>Results 1: Spectrum Filters Approach</vt:lpstr>
      <vt:lpstr>PowerPoint Presentation</vt:lpstr>
      <vt:lpstr>PowerPoint Presentation</vt:lpstr>
      <vt:lpstr>PowerPoint Presentation</vt:lpstr>
      <vt:lpstr>PowerPoint Presentation</vt:lpstr>
      <vt:lpstr>Results 2: Machine Learning Approach</vt:lpstr>
      <vt:lpstr>Results 2: BGO </vt:lpstr>
      <vt:lpstr>Result 2: HPGe</vt:lpstr>
      <vt:lpstr>ANN Predictions with BGO and HPGe</vt:lpstr>
      <vt:lpstr>Results 2: Predictive capabilities of the ANN</vt:lpstr>
      <vt:lpstr>PowerPoint Presentation</vt:lpstr>
      <vt:lpstr>Practical Challenges</vt:lpstr>
      <vt:lpstr>Bibliography</vt:lpstr>
      <vt:lpstr>Appendix</vt:lpstr>
      <vt:lpstr>Results 2: Raw Predictions Data</vt:lpstr>
      <vt:lpstr>Appendix: Geant4 Environment</vt:lpstr>
      <vt:lpstr>Baseline Correction: Asymmetric Least Square Method</vt:lpstr>
      <vt:lpstr>Detector Response: Resolution</vt:lpstr>
      <vt:lpstr>Neutron Interactions:</vt:lpstr>
      <vt:lpstr>Cross sections for photon interactions</vt:lpstr>
      <vt:lpstr>BGO and HPGe Cross Sections</vt:lpstr>
      <vt:lpstr>General Features of Gamma Spectra</vt:lpstr>
      <vt:lpstr>HPGe Gamma Spectrum</vt:lpstr>
      <vt:lpstr>Definitions of Detection Rates:</vt:lpstr>
      <vt:lpstr>PowerPoint Presentation</vt:lpstr>
    </vt:vector>
  </TitlesOfParts>
  <Company>Imperial College London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Travers, Ryan</cp:lastModifiedBy>
  <cp:revision>130</cp:revision>
  <dcterms:created xsi:type="dcterms:W3CDTF">2017-02-16T14:49:58Z</dcterms:created>
  <dcterms:modified xsi:type="dcterms:W3CDTF">2018-03-23T10:15:27Z</dcterms:modified>
</cp:coreProperties>
</file>